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571" r:id="rId3"/>
    <p:sldId id="568" r:id="rId4"/>
    <p:sldId id="572" r:id="rId5"/>
    <p:sldId id="577" r:id="rId6"/>
    <p:sldId id="573" r:id="rId7"/>
    <p:sldId id="578" r:id="rId8"/>
    <p:sldId id="579" r:id="rId9"/>
    <p:sldId id="580" r:id="rId10"/>
    <p:sldId id="581" r:id="rId11"/>
    <p:sldId id="582" r:id="rId12"/>
    <p:sldId id="307" r:id="rId13"/>
  </p:sldIdLst>
  <p:sldSz cx="12192000" cy="6858000"/>
  <p:notesSz cx="6858000" cy="9144000"/>
  <p:embeddedFontLst>
    <p:embeddedFont>
      <p:font typeface="等线" panose="02010600030101010101" pitchFamily="2" charset="-122"/>
      <p:regular r:id="rId16"/>
      <p:bold r:id="rId17"/>
    </p:embeddedFont>
    <p:embeddedFont>
      <p:font typeface="仿宋" panose="02010609060101010101" pitchFamily="49" charset="-122"/>
      <p:regular r:id="rId18"/>
    </p:embeddedFont>
    <p:embeddedFont>
      <p:font typeface="华文楷体" panose="02010600040101010101" pitchFamily="2" charset="-122"/>
      <p:regular r:id="rId19"/>
    </p:embeddedFont>
    <p:embeddedFont>
      <p:font typeface="楷体" panose="02010609060101010101" pitchFamily="49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 userDrawn="1">
          <p15:clr>
            <a:srgbClr val="A4A3A4"/>
          </p15:clr>
        </p15:guide>
        <p15:guide id="2" pos="3763" userDrawn="1">
          <p15:clr>
            <a:srgbClr val="A4A3A4"/>
          </p15:clr>
        </p15:guide>
        <p15:guide id="3" orient="horz" pos="14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何勇" initials="" lastIdx="13" clrIdx="0"/>
  <p:cmAuthor id="2" name="吴江梅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966"/>
    <a:srgbClr val="1A2E52"/>
    <a:srgbClr val="29477E"/>
    <a:srgbClr val="98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10" autoAdjust="0"/>
    <p:restoredTop sz="90328" autoAdjust="0"/>
  </p:normalViewPr>
  <p:slideViewPr>
    <p:cSldViewPr snapToGrid="0" showGuides="1">
      <p:cViewPr varScale="1">
        <p:scale>
          <a:sx n="107" d="100"/>
          <a:sy n="107" d="100"/>
        </p:scale>
        <p:origin x="490" y="62"/>
      </p:cViewPr>
      <p:guideLst>
        <p:guide orient="horz" pos="2297"/>
        <p:guide pos="3763"/>
        <p:guide orient="horz" pos="14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CBC69-0E27-4B60-A6E8-1239BA49814A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CA1A-3854-4111-A31F-93C496ABEC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612CE-E828-049C-E597-6A9654FA9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12EEAE-15B6-5029-0995-3CAE9B2AC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2950F4-9C13-83BA-ACF1-5889B1A46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为什么说一个是全局，一个是局部？</a:t>
            </a:r>
            <a:endParaRPr lang="en-US" altLang="zh-CN" dirty="0"/>
          </a:p>
          <a:p>
            <a:r>
              <a:rPr lang="en-US" altLang="zh-CN" dirty="0"/>
              <a:t>ITC</a:t>
            </a:r>
            <a:r>
              <a:rPr lang="zh-CN" altLang="en-US" dirty="0"/>
              <a:t>（图文对比学习）训练目标是让“整张图像”和“整段文本”的语义表征尽可能相似。</a:t>
            </a:r>
            <a:endParaRPr lang="en-US" altLang="zh-CN" dirty="0"/>
          </a:p>
          <a:p>
            <a:r>
              <a:rPr lang="zh-CN" altLang="en-US" dirty="0"/>
              <a:t>它只关心</a:t>
            </a:r>
            <a:r>
              <a:rPr lang="zh-CN" altLang="en-US" b="1" dirty="0"/>
              <a:t>整体意义是否一致</a:t>
            </a:r>
            <a:r>
              <a:rPr lang="zh-CN" altLang="en-US" dirty="0"/>
              <a:t>，不在意图像的局部细节。</a:t>
            </a:r>
            <a:endParaRPr lang="en-US" altLang="zh-CN" dirty="0"/>
          </a:p>
          <a:p>
            <a:r>
              <a:rPr lang="zh-CN" altLang="en-US" dirty="0"/>
              <a:t>如：</a:t>
            </a:r>
            <a:endParaRPr lang="en-US" altLang="zh-CN" dirty="0"/>
          </a:p>
          <a:p>
            <a:r>
              <a:rPr lang="zh-CN" altLang="en-US" dirty="0"/>
              <a:t>图像：一只狗在草地上奔跑。</a:t>
            </a:r>
            <a:endParaRPr lang="en-US" altLang="zh-CN" dirty="0"/>
          </a:p>
          <a:p>
            <a:r>
              <a:rPr lang="zh-CN" altLang="en-US" dirty="0"/>
              <a:t>文本</a:t>
            </a:r>
            <a:r>
              <a:rPr lang="en-US" altLang="zh-CN" dirty="0"/>
              <a:t>1</a:t>
            </a:r>
            <a:r>
              <a:rPr lang="zh-CN" altLang="en-US" dirty="0"/>
              <a:t>：一只狗在草地上跑。✅（匹配）</a:t>
            </a:r>
            <a:endParaRPr lang="en-US" altLang="zh-CN" dirty="0"/>
          </a:p>
          <a:p>
            <a:r>
              <a:rPr lang="zh-CN" altLang="en-US" dirty="0"/>
              <a:t>文本</a:t>
            </a:r>
            <a:r>
              <a:rPr lang="en-US" altLang="zh-CN" dirty="0"/>
              <a:t>2</a:t>
            </a:r>
            <a:r>
              <a:rPr lang="zh-CN" altLang="en-US" dirty="0"/>
              <a:t>：一只动物在草地上。✅（也可能被判为匹配，因为整体语义相近）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ITM</a:t>
            </a:r>
            <a:r>
              <a:rPr lang="zh-CN" altLang="en-US" dirty="0"/>
              <a:t>（图文匹配）训练目标是让模型判断：这对图像和文本是否匹配？为了做出正确判断，模型必须关注</a:t>
            </a:r>
            <a:r>
              <a:rPr lang="zh-CN" altLang="en-US" b="1" dirty="0"/>
              <a:t>局部细节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图像：一只黑色的猫坐在沙发上。</a:t>
            </a:r>
            <a:endParaRPr lang="en-US" altLang="zh-CN" dirty="0"/>
          </a:p>
          <a:p>
            <a:r>
              <a:rPr lang="zh-CN" altLang="en-US" dirty="0"/>
              <a:t>文本</a:t>
            </a:r>
            <a:r>
              <a:rPr lang="en-US" altLang="zh-CN" dirty="0"/>
              <a:t>A</a:t>
            </a:r>
            <a:r>
              <a:rPr lang="zh-CN" altLang="en-US" dirty="0"/>
              <a:t>：一只猫坐在沙发上。✅</a:t>
            </a:r>
            <a:endParaRPr lang="en-US" altLang="zh-CN" dirty="0"/>
          </a:p>
          <a:p>
            <a:r>
              <a:rPr lang="zh-CN" altLang="en-US" dirty="0"/>
              <a:t>文本</a:t>
            </a:r>
            <a:r>
              <a:rPr lang="en-US" altLang="zh-CN" dirty="0"/>
              <a:t>B</a:t>
            </a:r>
            <a:r>
              <a:rPr lang="zh-CN" altLang="en-US" dirty="0"/>
              <a:t>：一只黑色的猫坐在床上。❌</a:t>
            </a:r>
            <a:endParaRPr lang="en-US" altLang="zh-CN" dirty="0"/>
          </a:p>
          <a:p>
            <a:r>
              <a:rPr lang="zh-CN" altLang="en-US" dirty="0"/>
              <a:t>文本</a:t>
            </a:r>
            <a:r>
              <a:rPr lang="en-US" altLang="zh-CN" dirty="0"/>
              <a:t>C</a:t>
            </a:r>
            <a:r>
              <a:rPr lang="zh-CN" altLang="en-US" dirty="0"/>
              <a:t>：一只狗坐在沙发上。❌</a:t>
            </a:r>
            <a:endParaRPr lang="en-US" altLang="zh-CN" dirty="0"/>
          </a:p>
          <a:p>
            <a:r>
              <a:rPr lang="zh-CN" altLang="en-US" dirty="0"/>
              <a:t>要区分这些情况，模型必须理解：“沙发”和“床”的视觉区别；“黑色”和其他颜色；“猫”和“狗”的具体区域特征。即</a:t>
            </a:r>
            <a:r>
              <a:rPr lang="en-US" altLang="zh-CN" dirty="0"/>
              <a:t>ITM </a:t>
            </a:r>
            <a:r>
              <a:rPr lang="zh-CN" altLang="en-US" dirty="0"/>
              <a:t>迫使模型去学习</a:t>
            </a:r>
            <a:r>
              <a:rPr lang="zh-CN" altLang="en-US" b="1" dirty="0"/>
              <a:t>局部语义对齐（</a:t>
            </a:r>
            <a:r>
              <a:rPr lang="en-US" altLang="zh-CN" b="1" dirty="0"/>
              <a:t>fine-grained alignment</a:t>
            </a:r>
            <a:r>
              <a:rPr lang="zh-CN" altLang="en-US" b="1" dirty="0"/>
              <a:t>）</a:t>
            </a:r>
            <a:r>
              <a:rPr lang="zh-CN" altLang="en-US" dirty="0"/>
              <a:t>。例如</a:t>
            </a:r>
            <a:r>
              <a:rPr lang="en-US" altLang="zh-CN" dirty="0"/>
              <a:t>——</a:t>
            </a:r>
            <a:r>
              <a:rPr lang="zh-CN" altLang="en-US" dirty="0"/>
              <a:t>图像中哪个区域对应文本中的哪个词。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FC348-8B61-9BE6-243C-56A4D2385A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70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64B0C-FE6B-F740-527B-AA748AFCE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13E1C6-39DB-CF46-F93A-CC16322EC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469889-2598-13D1-EB51-091BD53DA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神经坍缩本身是一种“表征几何现象”，既不是好也不是坏。</a:t>
            </a:r>
            <a:endParaRPr lang="zh-CN" altLang="en-US" dirty="0"/>
          </a:p>
          <a:p>
            <a:r>
              <a:rPr lang="zh-CN" altLang="en-US" dirty="0"/>
              <a:t>对分类任务而言，它代表高效对齐、边界最大化，是“好”的。</a:t>
            </a:r>
          </a:p>
          <a:p>
            <a:r>
              <a:rPr lang="zh-CN" altLang="en-US" dirty="0"/>
              <a:t>对生成或多模态任务而言，过度坍缩会损失信息，是“坏”的。</a:t>
            </a:r>
          </a:p>
          <a:p>
            <a:r>
              <a:rPr lang="en-US" altLang="zh-CN" b="1" dirty="0"/>
              <a:t>BLIP-2 </a:t>
            </a:r>
            <a:r>
              <a:rPr lang="zh-CN" altLang="en-US" b="1" dirty="0"/>
              <a:t>则体现了一种“受控坍缩”：只让视觉特征在语义上对齐（半坍缩），不让其丧失多样性。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F5D262-8C50-2E51-BC38-204B5D893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8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A576-2CC4-B607-466F-3A964CE22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18D171-2639-4C1B-51A7-880AC0441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F37C9F-E895-F46A-17A9-B1CD69CD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冻结图像编码器 </a:t>
            </a:r>
            <a:r>
              <a:rPr lang="en-US" altLang="zh-CN" dirty="0"/>
              <a:t>vs </a:t>
            </a:r>
            <a:r>
              <a:rPr lang="zh-CN" altLang="en-US" dirty="0"/>
              <a:t>冻结语言模型，为什么作者特别强调“关键挑战在于将视觉特征对齐到文本空间”？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根本区别在于谁来适应谁。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冻结语言编码器</a:t>
            </a:r>
            <a:r>
              <a:rPr lang="zh-CN" altLang="en-US" dirty="0"/>
              <a:t>：图像编码器要学习如何把图像特征转化成 </a:t>
            </a:r>
            <a:r>
              <a:rPr lang="en-US" altLang="zh-CN" dirty="0"/>
              <a:t>LLM </a:t>
            </a:r>
            <a:r>
              <a:rPr lang="zh-CN" altLang="en-US" dirty="0"/>
              <a:t>能接受的软提示，</a:t>
            </a:r>
            <a:endParaRPr lang="en-US" altLang="zh-CN" dirty="0"/>
          </a:p>
          <a:p>
            <a:r>
              <a:rPr lang="zh-CN" altLang="en-US" b="1" dirty="0"/>
              <a:t>冻结图像编码器</a:t>
            </a:r>
            <a:r>
              <a:rPr lang="zh-CN" altLang="en-US" dirty="0"/>
              <a:t>：语言侧会逐步适应视觉特征分布，实现跨模态对齐。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当前，</a:t>
            </a:r>
            <a:r>
              <a:rPr lang="en-US" altLang="zh-CN" dirty="0"/>
              <a:t>LLM</a:t>
            </a:r>
            <a:r>
              <a:rPr lang="zh-CN" altLang="en-US" dirty="0"/>
              <a:t>规模庞大，无法轻易训练。所以跟新</a:t>
            </a:r>
            <a:r>
              <a:rPr lang="en-US" altLang="zh-CN" dirty="0"/>
              <a:t>LLM</a:t>
            </a:r>
            <a:r>
              <a:rPr lang="zh-CN" altLang="en-US" dirty="0"/>
              <a:t>不是一个好的选择。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9BD82-644C-EAEE-9AFC-66F9443F5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2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B286-12B9-B1FA-998B-B39821CD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D16DBF-790C-F31F-9300-532C158EE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776E01-C9E1-2B4A-3CFA-3B8F41EAC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“Bootstrapping” </a:t>
            </a:r>
            <a:r>
              <a:rPr lang="zh-CN" altLang="en-US" dirty="0"/>
              <a:t>原意来自英语俗语，</a:t>
            </a:r>
            <a:r>
              <a:rPr lang="en-US" altLang="zh-CN" dirty="0"/>
              <a:t>“pull oneself up by one’s bootstraps”</a:t>
            </a:r>
            <a:r>
              <a:rPr lang="zh-CN" altLang="en-US" dirty="0"/>
              <a:t>即</a:t>
            </a:r>
            <a:r>
              <a:rPr lang="zh-CN" altLang="en-US" b="1" dirty="0"/>
              <a:t>不用外力，从已有基础上自我改进或自我增强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为什么要使用</a:t>
            </a:r>
            <a:r>
              <a:rPr lang="zh-CN" altLang="en-US" b="1" dirty="0"/>
              <a:t>共享注意力层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Q-Former </a:t>
            </a:r>
            <a:r>
              <a:rPr lang="zh-CN" altLang="en-US" dirty="0"/>
              <a:t>的目标是让“视觉查询”和“文本 </a:t>
            </a:r>
            <a:r>
              <a:rPr lang="en-US" altLang="zh-CN" dirty="0"/>
              <a:t>token”</a:t>
            </a:r>
            <a:r>
              <a:rPr lang="zh-CN" altLang="en-US" dirty="0"/>
              <a:t>在同一个 </a:t>
            </a:r>
            <a:r>
              <a:rPr lang="en-US" altLang="zh-CN" dirty="0"/>
              <a:t>Transformer </a:t>
            </a:r>
            <a:r>
              <a:rPr lang="zh-CN" altLang="en-US" dirty="0"/>
              <a:t>空间里交互、对齐。如果它们各自有独立的注意力层，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那么：图像侧和语言侧的特征更新规则不同；学到的表示分布也不同；模态对齐需要额外桥接层。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而</a:t>
            </a:r>
            <a:r>
              <a:rPr lang="zh-CN" altLang="en-US" b="1" dirty="0"/>
              <a:t>共享注意力层</a:t>
            </a:r>
            <a:r>
              <a:rPr lang="zh-CN" altLang="en-US" dirty="0"/>
              <a:t>可以保证：两种模态（视觉查询和文本 </a:t>
            </a:r>
            <a:r>
              <a:rPr lang="en-US" altLang="zh-CN" dirty="0"/>
              <a:t>token</a:t>
            </a:r>
            <a:r>
              <a:rPr lang="zh-CN" altLang="en-US" dirty="0"/>
              <a:t>）在同一个注意力参数空间中建模，共享一套注意力权重，从而自然地形成跨模态对齐。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）参数更少，计算更高效。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Q-Former </a:t>
            </a:r>
            <a:r>
              <a:rPr lang="zh-CN" altLang="en-US" dirty="0"/>
              <a:t>本身是唯一可训练模块，如果为图像部分和文本部分分别设置注意力层：参数量会翻倍；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b="1" dirty="0"/>
              <a:t>便于不同任务间的灵活切换</a:t>
            </a: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1</a:t>
            </a:r>
            <a:r>
              <a:rPr lang="zh-CN" altLang="en-US" b="0" dirty="0"/>
              <a:t>）</a:t>
            </a:r>
            <a:r>
              <a:rPr lang="en-US" altLang="zh-CN" dirty="0"/>
              <a:t>Q-Former </a:t>
            </a:r>
            <a:r>
              <a:rPr lang="zh-CN" altLang="en-US" dirty="0"/>
              <a:t>在三个任务中复用同一结构：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图文对比学习（</a:t>
            </a:r>
            <a:r>
              <a:rPr lang="en-US" altLang="zh-CN" dirty="0"/>
              <a:t>ITC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图文匹配（</a:t>
            </a:r>
            <a:r>
              <a:rPr lang="en-US" altLang="zh-CN" dirty="0"/>
              <a:t>ITM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图像指导文本生成（</a:t>
            </a:r>
            <a:r>
              <a:rPr lang="en-US" altLang="zh-CN" dirty="0"/>
              <a:t>ITG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2</a:t>
            </a:r>
            <a:r>
              <a:rPr lang="zh-CN" altLang="en-US" b="0" dirty="0"/>
              <a:t>）</a:t>
            </a:r>
            <a:r>
              <a:rPr lang="zh-CN" altLang="en-US" dirty="0"/>
              <a:t>这三个任务需要不同的“查询</a:t>
            </a:r>
            <a:r>
              <a:rPr lang="en-US" altLang="zh-CN" dirty="0"/>
              <a:t>-</a:t>
            </a:r>
            <a:r>
              <a:rPr lang="zh-CN" altLang="en-US" dirty="0"/>
              <a:t>文本交互模式”：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有的要完全分开（</a:t>
            </a:r>
            <a:r>
              <a:rPr lang="en-US" altLang="zh-CN" dirty="0"/>
              <a:t>ITC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有的要双向交互（</a:t>
            </a:r>
            <a:r>
              <a:rPr lang="en-US" altLang="zh-CN" dirty="0"/>
              <a:t>ITM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有的要单向注意（</a:t>
            </a:r>
            <a:r>
              <a:rPr lang="en-US" altLang="zh-CN" dirty="0"/>
              <a:t>ITG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如果注意力层共享，只需</a:t>
            </a:r>
            <a:r>
              <a:rPr lang="zh-CN" altLang="en-US" b="1" dirty="0"/>
              <a:t>通过更改 </a:t>
            </a:r>
            <a:r>
              <a:rPr lang="en-US" altLang="zh-CN" b="1" dirty="0"/>
              <a:t>self-attention mask</a:t>
            </a:r>
            <a:r>
              <a:rPr lang="en-US" altLang="zh-CN" dirty="0"/>
              <a:t> </a:t>
            </a:r>
            <a:r>
              <a:rPr lang="zh-CN" altLang="en-US" dirty="0"/>
              <a:t>就能切换模式，而不必维护三套不同的 </a:t>
            </a:r>
            <a:r>
              <a:rPr lang="en-US" altLang="zh-CN" dirty="0"/>
              <a:t>Transformer </a:t>
            </a:r>
            <a:r>
              <a:rPr lang="zh-CN" altLang="en-US" dirty="0"/>
              <a:t>结构。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CAAB8E-D712-B3FA-57AC-F47BC6B18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0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A678A-3D2B-5CEB-5780-B9DF05A84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80B094-70BA-DF14-4E55-1B674F8CF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526BF7-B53E-F4D1-98F3-BB93210FE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在第一阶段中，</a:t>
            </a:r>
            <a:r>
              <a:rPr lang="en-US" altLang="zh-CN" b="0" dirty="0"/>
              <a:t>Q-former</a:t>
            </a:r>
            <a:r>
              <a:rPr lang="zh-CN" altLang="en-US" b="0" dirty="0"/>
              <a:t>连接到的是一个冻结的图像编码器，训练目标包括：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ITC</a:t>
            </a:r>
            <a:r>
              <a:rPr lang="zh-CN" altLang="en-US" b="1" dirty="0"/>
              <a:t>（图文对比学习）</a:t>
            </a:r>
            <a:r>
              <a:rPr lang="zh-CN" altLang="en-US" dirty="0"/>
              <a:t>：学习图像与文本的全局对齐；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ITG</a:t>
            </a:r>
            <a:r>
              <a:rPr lang="zh-CN" altLang="en-US" b="1" dirty="0"/>
              <a:t>（图像指导文本生成）</a:t>
            </a:r>
            <a:r>
              <a:rPr lang="zh-CN" altLang="en-US" dirty="0"/>
              <a:t>：强制 </a:t>
            </a:r>
            <a:r>
              <a:rPr lang="en-US" altLang="zh-CN" dirty="0"/>
              <a:t>Q-Former </a:t>
            </a:r>
            <a:r>
              <a:rPr lang="zh-CN" altLang="en-US" dirty="0"/>
              <a:t>从图像中提取足够信息生成文本；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ITM</a:t>
            </a:r>
            <a:r>
              <a:rPr lang="zh-CN" altLang="en-US" b="1" dirty="0"/>
              <a:t>（图文匹配）</a:t>
            </a:r>
            <a:r>
              <a:rPr lang="zh-CN" altLang="en-US" dirty="0"/>
              <a:t>：学习图像和文本之间的细粒度对应。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 </a:t>
            </a:r>
            <a:r>
              <a:rPr lang="en-US" altLang="zh-CN" dirty="0"/>
              <a:t>Q-Former </a:t>
            </a:r>
            <a:r>
              <a:rPr lang="zh-CN" altLang="en-US" dirty="0"/>
              <a:t>学到的不是“所有视觉特征”，而是</a:t>
            </a:r>
            <a:r>
              <a:rPr lang="en-US" altLang="zh-CN" dirty="0"/>
              <a:t>——</a:t>
            </a:r>
            <a:r>
              <a:rPr lang="zh-CN" altLang="en-US" dirty="0"/>
              <a:t>在多种任务下</a:t>
            </a:r>
            <a:r>
              <a:rPr lang="zh-CN" altLang="en-US" b="1" dirty="0"/>
              <a:t>被文本信号（</a:t>
            </a:r>
            <a:r>
              <a:rPr lang="en-US" altLang="zh-CN" b="1" dirty="0"/>
              <a:t>caption</a:t>
            </a:r>
            <a:r>
              <a:rPr lang="zh-CN" altLang="en-US" b="1" dirty="0"/>
              <a:t>）驱动过的视觉特征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也就是说，它已经学会了回答一个核心问题：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“图像里哪些信息对语言描述最有用？”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Q-Former </a:t>
            </a:r>
            <a:r>
              <a:rPr lang="zh-CN" altLang="en-US" dirty="0"/>
              <a:t>就像一个过滤器，它</a:t>
            </a:r>
            <a:r>
              <a:rPr lang="zh-CN" altLang="en-US" b="1" dirty="0"/>
              <a:t>压缩了高维视觉特征，只保留与语言任务最相关的部分</a:t>
            </a:r>
            <a:r>
              <a:rPr lang="zh-CN" altLang="en-US" dirty="0"/>
              <a:t>。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51E71C-71B3-589D-30F7-CDA974B56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9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67A97-358A-478F-6389-1E9B1E8D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24D0E2-F592-5945-73BA-0C221EBC9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A2FC3B-3F56-83A4-CB86-BF489DBFF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err="1"/>
              <a:t>ViT</a:t>
            </a:r>
            <a:r>
              <a:rPr lang="en-US" altLang="zh-CN" dirty="0"/>
              <a:t> </a:t>
            </a:r>
            <a:r>
              <a:rPr lang="zh-CN" altLang="en-US" dirty="0"/>
              <a:t>的最后一层通常已经</a:t>
            </a:r>
            <a:r>
              <a:rPr lang="zh-CN" altLang="en-US" b="1" dirty="0"/>
              <a:t>非常贴近特定下游任务（例如 </a:t>
            </a:r>
            <a:r>
              <a:rPr lang="en-US" altLang="zh-CN" b="1" dirty="0"/>
              <a:t>CLIP </a:t>
            </a:r>
            <a:r>
              <a:rPr lang="zh-CN" altLang="en-US" b="1" dirty="0"/>
              <a:t>的文本对齐或分类）</a:t>
            </a:r>
            <a:r>
              <a:rPr lang="zh-CN" altLang="en-US" dirty="0"/>
              <a:t>，因此它的表示</a:t>
            </a:r>
            <a:r>
              <a:rPr lang="zh-CN" altLang="en-US" b="1" dirty="0"/>
              <a:t>偏向于单一任务的“决策空间”</a:t>
            </a:r>
            <a:r>
              <a:rPr lang="zh-CN" altLang="en-US" dirty="0"/>
              <a:t>，而不是通用的、多模态可对齐的视觉特征。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BLIP-2 </a:t>
            </a:r>
            <a:r>
              <a:rPr lang="zh-CN" altLang="en-US" dirty="0"/>
              <a:t>要做的不是图像分类，而是：把视觉信息映射到语言模型能理解的语义空间。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Q-Former </a:t>
            </a:r>
            <a:r>
              <a:rPr lang="zh-CN" altLang="en-US" dirty="0"/>
              <a:t>的任务是：从冻结的视觉特征中提取出“对语言有用的信息”。它依靠 </a:t>
            </a:r>
            <a:r>
              <a:rPr lang="en-US" altLang="zh-CN" dirty="0"/>
              <a:t>cross-attention </a:t>
            </a:r>
            <a:r>
              <a:rPr lang="zh-CN" altLang="en-US" dirty="0"/>
              <a:t>从 </a:t>
            </a:r>
            <a:r>
              <a:rPr lang="en-US" altLang="zh-CN" dirty="0" err="1"/>
              <a:t>ViT</a:t>
            </a:r>
            <a:r>
              <a:rPr lang="en-US" altLang="zh-CN" dirty="0"/>
              <a:t> </a:t>
            </a:r>
            <a:r>
              <a:rPr lang="zh-CN" altLang="en-US" dirty="0"/>
              <a:t>的输出中选择关键特征。如果输入特征过于抽象（来自最后一层），</a:t>
            </a:r>
            <a:r>
              <a:rPr lang="en-US" altLang="zh-CN" dirty="0"/>
              <a:t>cross-attention </a:t>
            </a:r>
            <a:r>
              <a:rPr lang="zh-CN" altLang="en-US" dirty="0"/>
              <a:t>就“无处下手”</a:t>
            </a:r>
            <a:r>
              <a:rPr lang="en-US" altLang="zh-CN" dirty="0"/>
              <a:t>——</a:t>
            </a:r>
            <a:r>
              <a:rPr lang="zh-CN" altLang="en-US" dirty="0"/>
              <a:t>因为视觉空间的丰富性被压缩掉了。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而倒数第二层的特征仍保留较多中层语义（</a:t>
            </a:r>
            <a:r>
              <a:rPr lang="en-US" altLang="zh-CN" dirty="0"/>
              <a:t>object-level / region-level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总的来说：</a:t>
            </a:r>
            <a:r>
              <a:rPr lang="en-US" altLang="zh-CN" b="1" dirty="0"/>
              <a:t>BLIP-2 </a:t>
            </a:r>
            <a:r>
              <a:rPr lang="zh-CN" altLang="en-US" b="1" dirty="0"/>
              <a:t>去掉 </a:t>
            </a:r>
            <a:r>
              <a:rPr lang="en-US" altLang="zh-CN" b="1" dirty="0" err="1"/>
              <a:t>ViT</a:t>
            </a:r>
            <a:r>
              <a:rPr lang="en-US" altLang="zh-CN" b="1" dirty="0"/>
              <a:t> </a:t>
            </a:r>
            <a:r>
              <a:rPr lang="zh-CN" altLang="en-US" b="1" dirty="0"/>
              <a:t>的最后一层，是为了使用语义更丰富、任务偏置更小的中层视觉特征。</a:t>
            </a:r>
            <a:br>
              <a:rPr lang="zh-CN" altLang="en-US" dirty="0"/>
            </a:br>
            <a:r>
              <a:rPr lang="zh-CN" altLang="en-US" dirty="0"/>
              <a:t>这样 </a:t>
            </a:r>
            <a:r>
              <a:rPr lang="en-US" altLang="zh-CN" dirty="0"/>
              <a:t>Q-Former </a:t>
            </a:r>
            <a:r>
              <a:rPr lang="zh-CN" altLang="en-US" dirty="0"/>
              <a:t>能更好地从中提取“对语言有用”的信息，从而提升视觉</a:t>
            </a:r>
            <a:r>
              <a:rPr lang="en-US" altLang="zh-CN" dirty="0"/>
              <a:t>-</a:t>
            </a:r>
            <a:r>
              <a:rPr lang="zh-CN" altLang="en-US" dirty="0"/>
              <a:t>语言对齐与生成的效果。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873E9A-B72E-7FA3-21BB-BEDCB7156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0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68270-D441-F18F-9F89-AB5048438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38FB67-DEBB-E761-DDD0-32FECEB21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4F58B5-5A06-3191-90F6-ECA125837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FDA911-3C53-5D81-ADD8-6C1AF931BC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86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0B02-A12A-31E2-9A27-68CFE1D3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902C79-BB10-802F-B14E-C89EF549E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F2544C-8394-0C41-E10B-C3C68821A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A79EB8-F5C3-F87B-972E-AD495CDF3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4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41A63-979F-D132-888A-538DE7959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707D70-D41F-26EE-A65B-EE41D6184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01323D-C4B3-C8D9-880C-5D58832E6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一、背景：为什么需要 “视觉特征压缩器”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 </a:t>
            </a:r>
            <a:r>
              <a:rPr lang="en-US" altLang="zh-CN" dirty="0"/>
              <a:t>Flamingo</a:t>
            </a:r>
            <a:r>
              <a:rPr lang="zh-CN" altLang="en-US" dirty="0"/>
              <a:t>中，目标是让一个 </a:t>
            </a:r>
            <a:r>
              <a:rPr lang="zh-CN" altLang="en-US" b="1" dirty="0"/>
              <a:t>冻结的大型语言模型（</a:t>
            </a:r>
            <a:r>
              <a:rPr lang="en-US" altLang="zh-CN" b="1" dirty="0"/>
              <a:t>LLM</a:t>
            </a:r>
            <a:r>
              <a:rPr lang="zh-CN" altLang="en-US" b="1" dirty="0"/>
              <a:t>）</a:t>
            </a:r>
            <a:r>
              <a:rPr lang="zh-CN" altLang="en-US" dirty="0"/>
              <a:t> 能理解图像。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问题在于：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图像经过视觉编码器（如 </a:t>
            </a:r>
            <a:r>
              <a:rPr lang="en-US" altLang="zh-CN" dirty="0"/>
              <a:t>CLIP </a:t>
            </a:r>
            <a:r>
              <a:rPr lang="en-US" altLang="zh-CN" dirty="0" err="1"/>
              <a:t>ViT</a:t>
            </a:r>
            <a:r>
              <a:rPr lang="en-US" altLang="zh-CN" dirty="0"/>
              <a:t>-L/14</a:t>
            </a:r>
            <a:r>
              <a:rPr lang="zh-CN" altLang="en-US" dirty="0"/>
              <a:t>）后会产生上百个高维 </a:t>
            </a:r>
            <a:r>
              <a:rPr lang="en-US" altLang="zh-CN" dirty="0"/>
              <a:t>patch </a:t>
            </a:r>
            <a:r>
              <a:rPr lang="zh-CN" altLang="en-US" dirty="0"/>
              <a:t>向量（例如 </a:t>
            </a:r>
            <a:r>
              <a:rPr lang="en-US" altLang="zh-CN" dirty="0"/>
              <a:t>257×1024</a:t>
            </a:r>
            <a:r>
              <a:rPr lang="zh-CN" altLang="en-US" dirty="0"/>
              <a:t>）。而语言模型一次只能处理有限长度的 </a:t>
            </a:r>
            <a:r>
              <a:rPr lang="en-US" altLang="zh-CN" dirty="0"/>
              <a:t>token </a:t>
            </a:r>
            <a:r>
              <a:rPr lang="zh-CN" altLang="en-US" dirty="0"/>
              <a:t>序列（通常几百～几千）。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因此，需要一个“中间模块”把海量视觉特征</a:t>
            </a:r>
            <a:r>
              <a:rPr lang="zh-CN" altLang="en-US" b="1" dirty="0"/>
              <a:t>压缩成固定长度</a:t>
            </a:r>
            <a:r>
              <a:rPr lang="zh-CN" altLang="en-US" dirty="0"/>
              <a:t>、</a:t>
            </a:r>
            <a:r>
              <a:rPr lang="zh-CN" altLang="en-US" b="1" dirty="0"/>
              <a:t>信息密集</a:t>
            </a:r>
            <a:r>
              <a:rPr lang="zh-CN" altLang="en-US" dirty="0"/>
              <a:t>、</a:t>
            </a:r>
            <a:r>
              <a:rPr lang="zh-CN" altLang="en-US" b="1" dirty="0"/>
              <a:t>可被语言模型理解</a:t>
            </a:r>
            <a:r>
              <a:rPr lang="zh-CN" altLang="en-US" dirty="0"/>
              <a:t>的表征。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Flamingo </a:t>
            </a:r>
            <a:r>
              <a:rPr lang="zh-CN" altLang="en-US" dirty="0"/>
              <a:t>为此提出了 </a:t>
            </a:r>
            <a:r>
              <a:rPr lang="en-US" altLang="zh-CN" b="1" dirty="0"/>
              <a:t>Perceiver </a:t>
            </a:r>
            <a:r>
              <a:rPr lang="en-US" altLang="zh-CN" b="1" dirty="0" err="1"/>
              <a:t>Resampler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Perceiver </a:t>
            </a:r>
            <a:r>
              <a:rPr lang="en-US" altLang="zh-CN" dirty="0" err="1"/>
              <a:t>Resampler</a:t>
            </a:r>
            <a:r>
              <a:rPr lang="en-US" altLang="zh-CN" dirty="0"/>
              <a:t> </a:t>
            </a:r>
            <a:r>
              <a:rPr lang="zh-CN" altLang="en-US" dirty="0"/>
              <a:t>是一个 </a:t>
            </a:r>
            <a:r>
              <a:rPr lang="en-US" altLang="zh-CN" dirty="0"/>
              <a:t>Transformer </a:t>
            </a:r>
            <a:r>
              <a:rPr lang="zh-CN" altLang="en-US" dirty="0"/>
              <a:t>模块，用于将图像编码器输出的高维 </a:t>
            </a:r>
            <a:r>
              <a:rPr lang="en-US" altLang="zh-CN" dirty="0"/>
              <a:t>patch </a:t>
            </a:r>
            <a:r>
              <a:rPr lang="zh-CN" altLang="en-US" dirty="0"/>
              <a:t>特征压缩为少量可学习的视觉 </a:t>
            </a:r>
            <a:r>
              <a:rPr lang="en-US" altLang="zh-CN" dirty="0"/>
              <a:t>token</a:t>
            </a:r>
            <a:r>
              <a:rPr lang="zh-CN" altLang="en-US" dirty="0"/>
              <a:t>。这些压缩后的 </a:t>
            </a:r>
            <a:r>
              <a:rPr lang="en-US" altLang="zh-CN" dirty="0"/>
              <a:t>token </a:t>
            </a:r>
            <a:r>
              <a:rPr lang="zh-CN" altLang="en-US" dirty="0"/>
              <a:t>被称为 </a:t>
            </a:r>
            <a:r>
              <a:rPr lang="en-US" altLang="zh-CN" b="1" dirty="0"/>
              <a:t>visual slots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再作为输入传递给 </a:t>
            </a:r>
            <a:r>
              <a:rPr lang="en-US" altLang="zh-CN" dirty="0"/>
              <a:t>LLM </a:t>
            </a:r>
            <a:r>
              <a:rPr lang="zh-CN" altLang="en-US" dirty="0"/>
              <a:t>的 </a:t>
            </a:r>
            <a:r>
              <a:rPr lang="en-US" altLang="zh-CN" dirty="0"/>
              <a:t>cross-attention </a:t>
            </a:r>
            <a:r>
              <a:rPr lang="zh-CN" altLang="en-US" dirty="0"/>
              <a:t>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总的来说：</a:t>
            </a:r>
            <a:r>
              <a:rPr lang="en-US" altLang="zh-CN" dirty="0"/>
              <a:t>Perceiver </a:t>
            </a:r>
            <a:r>
              <a:rPr lang="en-US" altLang="zh-CN" dirty="0" err="1"/>
              <a:t>Resampler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Flamingo </a:t>
            </a:r>
            <a:r>
              <a:rPr lang="zh-CN" altLang="en-US" dirty="0"/>
              <a:t>的 “视觉信息压缩 </a:t>
            </a:r>
            <a:r>
              <a:rPr lang="en-US" altLang="zh-CN" dirty="0"/>
              <a:t>+ </a:t>
            </a:r>
            <a:r>
              <a:rPr lang="zh-CN" altLang="en-US" dirty="0"/>
              <a:t>适配层”。它负责</a:t>
            </a:r>
            <a:r>
              <a:rPr lang="zh-CN" altLang="en-US" b="1" dirty="0"/>
              <a:t>桥接视觉编码器和 </a:t>
            </a:r>
            <a:r>
              <a:rPr lang="en-US" altLang="zh-CN" b="1" dirty="0"/>
              <a:t>LLM</a:t>
            </a:r>
            <a:r>
              <a:rPr lang="zh-CN" altLang="en-US" dirty="0"/>
              <a:t>，但只被轻量训练，不改变两个大模型的参数。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417C34-9748-C92F-7891-8F87D0A15D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6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BED36-D902-26C9-2110-28C283F17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58042B-CC77-122F-3D8A-961C9C6CB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8CBF4E-D8EE-ED0E-5526-29A0EB785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906B2-4E9C-DF30-B18C-933692CBE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9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294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32776" y="225518"/>
            <a:ext cx="11709294" cy="6028366"/>
            <a:chOff x="232776" y="225518"/>
            <a:chExt cx="11709294" cy="6028366"/>
          </a:xfrm>
        </p:grpSpPr>
        <p:sp>
          <p:nvSpPr>
            <p:cNvPr id="8" name="Freeform 5"/>
            <p:cNvSpPr/>
            <p:nvPr/>
          </p:nvSpPr>
          <p:spPr bwMode="auto">
            <a:xfrm>
              <a:off x="232776" y="225518"/>
              <a:ext cx="11709294" cy="6028366"/>
            </a:xfrm>
            <a:custGeom>
              <a:avLst/>
              <a:gdLst>
                <a:gd name="T0" fmla="*/ 0 w 3452"/>
                <a:gd name="T1" fmla="*/ 0 h 1776"/>
                <a:gd name="T2" fmla="*/ 3452 w 3452"/>
                <a:gd name="T3" fmla="*/ 0 h 1776"/>
                <a:gd name="T4" fmla="*/ 3452 w 3452"/>
                <a:gd name="T5" fmla="*/ 1776 h 1776"/>
                <a:gd name="T6" fmla="*/ 1795 w 3452"/>
                <a:gd name="T7" fmla="*/ 1776 h 1776"/>
                <a:gd name="T8" fmla="*/ 1775 w 3452"/>
                <a:gd name="T9" fmla="*/ 1766 h 1776"/>
                <a:gd name="T10" fmla="*/ 1745 w 3452"/>
                <a:gd name="T11" fmla="*/ 1726 h 1776"/>
                <a:gd name="T12" fmla="*/ 1707 w 3452"/>
                <a:gd name="T13" fmla="*/ 1726 h 1776"/>
                <a:gd name="T14" fmla="*/ 1676 w 3452"/>
                <a:gd name="T15" fmla="*/ 1766 h 1776"/>
                <a:gd name="T16" fmla="*/ 1657 w 3452"/>
                <a:gd name="T17" fmla="*/ 1776 h 1776"/>
                <a:gd name="T18" fmla="*/ 0 w 3452"/>
                <a:gd name="T19" fmla="*/ 1776 h 1776"/>
                <a:gd name="T20" fmla="*/ 0 w 3452"/>
                <a:gd name="T21" fmla="*/ 0 h 1776"/>
                <a:gd name="T22" fmla="*/ 0 w 3452"/>
                <a:gd name="T2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2" h="1776">
                  <a:moveTo>
                    <a:pt x="0" y="0"/>
                  </a:moveTo>
                  <a:cubicBezTo>
                    <a:pt x="3452" y="0"/>
                    <a:pt x="3452" y="0"/>
                    <a:pt x="3452" y="0"/>
                  </a:cubicBezTo>
                  <a:cubicBezTo>
                    <a:pt x="3452" y="1776"/>
                    <a:pt x="3452" y="1776"/>
                    <a:pt x="3452" y="1776"/>
                  </a:cubicBezTo>
                  <a:cubicBezTo>
                    <a:pt x="1795" y="1776"/>
                    <a:pt x="1795" y="1776"/>
                    <a:pt x="1795" y="1776"/>
                  </a:cubicBezTo>
                  <a:cubicBezTo>
                    <a:pt x="1787" y="1776"/>
                    <a:pt x="1780" y="1772"/>
                    <a:pt x="1775" y="1766"/>
                  </a:cubicBezTo>
                  <a:cubicBezTo>
                    <a:pt x="1745" y="1726"/>
                    <a:pt x="1745" y="1726"/>
                    <a:pt x="1745" y="1726"/>
                  </a:cubicBezTo>
                  <a:cubicBezTo>
                    <a:pt x="1735" y="1713"/>
                    <a:pt x="1716" y="1713"/>
                    <a:pt x="1707" y="1726"/>
                  </a:cubicBezTo>
                  <a:cubicBezTo>
                    <a:pt x="1676" y="1766"/>
                    <a:pt x="1676" y="1766"/>
                    <a:pt x="1676" y="1766"/>
                  </a:cubicBezTo>
                  <a:cubicBezTo>
                    <a:pt x="1672" y="1772"/>
                    <a:pt x="1665" y="1776"/>
                    <a:pt x="1657" y="1776"/>
                  </a:cubicBezTo>
                  <a:cubicBezTo>
                    <a:pt x="0" y="1776"/>
                    <a:pt x="0" y="1776"/>
                    <a:pt x="0" y="17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65100" dist="76200" dir="10800000" algn="r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"/>
            <p:cNvSpPr/>
            <p:nvPr/>
          </p:nvSpPr>
          <p:spPr bwMode="auto">
            <a:xfrm>
              <a:off x="232776" y="225518"/>
              <a:ext cx="11709294" cy="6028366"/>
            </a:xfrm>
            <a:custGeom>
              <a:avLst/>
              <a:gdLst>
                <a:gd name="T0" fmla="*/ 0 w 3452"/>
                <a:gd name="T1" fmla="*/ 0 h 1776"/>
                <a:gd name="T2" fmla="*/ 3452 w 3452"/>
                <a:gd name="T3" fmla="*/ 0 h 1776"/>
                <a:gd name="T4" fmla="*/ 3452 w 3452"/>
                <a:gd name="T5" fmla="*/ 1776 h 1776"/>
                <a:gd name="T6" fmla="*/ 1795 w 3452"/>
                <a:gd name="T7" fmla="*/ 1776 h 1776"/>
                <a:gd name="T8" fmla="*/ 1775 w 3452"/>
                <a:gd name="T9" fmla="*/ 1766 h 1776"/>
                <a:gd name="T10" fmla="*/ 1745 w 3452"/>
                <a:gd name="T11" fmla="*/ 1726 h 1776"/>
                <a:gd name="T12" fmla="*/ 1707 w 3452"/>
                <a:gd name="T13" fmla="*/ 1726 h 1776"/>
                <a:gd name="T14" fmla="*/ 1676 w 3452"/>
                <a:gd name="T15" fmla="*/ 1766 h 1776"/>
                <a:gd name="T16" fmla="*/ 1657 w 3452"/>
                <a:gd name="T17" fmla="*/ 1776 h 1776"/>
                <a:gd name="T18" fmla="*/ 0 w 3452"/>
                <a:gd name="T19" fmla="*/ 1776 h 1776"/>
                <a:gd name="T20" fmla="*/ 0 w 3452"/>
                <a:gd name="T21" fmla="*/ 0 h 1776"/>
                <a:gd name="T22" fmla="*/ 0 w 3452"/>
                <a:gd name="T2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2" h="1776">
                  <a:moveTo>
                    <a:pt x="0" y="0"/>
                  </a:moveTo>
                  <a:cubicBezTo>
                    <a:pt x="3452" y="0"/>
                    <a:pt x="3452" y="0"/>
                    <a:pt x="3452" y="0"/>
                  </a:cubicBezTo>
                  <a:cubicBezTo>
                    <a:pt x="3452" y="1776"/>
                    <a:pt x="3452" y="1776"/>
                    <a:pt x="3452" y="1776"/>
                  </a:cubicBezTo>
                  <a:cubicBezTo>
                    <a:pt x="1795" y="1776"/>
                    <a:pt x="1795" y="1776"/>
                    <a:pt x="1795" y="1776"/>
                  </a:cubicBezTo>
                  <a:cubicBezTo>
                    <a:pt x="1787" y="1776"/>
                    <a:pt x="1780" y="1772"/>
                    <a:pt x="1775" y="1766"/>
                  </a:cubicBezTo>
                  <a:cubicBezTo>
                    <a:pt x="1745" y="1726"/>
                    <a:pt x="1745" y="1726"/>
                    <a:pt x="1745" y="1726"/>
                  </a:cubicBezTo>
                  <a:cubicBezTo>
                    <a:pt x="1735" y="1713"/>
                    <a:pt x="1716" y="1713"/>
                    <a:pt x="1707" y="1726"/>
                  </a:cubicBezTo>
                  <a:cubicBezTo>
                    <a:pt x="1676" y="1766"/>
                    <a:pt x="1676" y="1766"/>
                    <a:pt x="1676" y="1766"/>
                  </a:cubicBezTo>
                  <a:cubicBezTo>
                    <a:pt x="1672" y="1772"/>
                    <a:pt x="1665" y="1776"/>
                    <a:pt x="1657" y="1776"/>
                  </a:cubicBezTo>
                  <a:cubicBezTo>
                    <a:pt x="0" y="1776"/>
                    <a:pt x="0" y="1776"/>
                    <a:pt x="0" y="17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52400" dist="127000" dir="2700000" algn="tl" rotWithShape="0">
                <a:srgbClr val="1A2E52">
                  <a:alpha val="1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 bwMode="auto">
          <a:xfrm>
            <a:off x="0" y="722369"/>
            <a:ext cx="12192000" cy="0"/>
          </a:xfrm>
          <a:prstGeom prst="line">
            <a:avLst/>
          </a:prstGeom>
          <a:ln w="19050">
            <a:solidFill>
              <a:srgbClr val="000066"/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160423" y="111789"/>
            <a:ext cx="139031" cy="52322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9768314" y="481005"/>
            <a:ext cx="2423685" cy="29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en-US" altLang="zh-CN" sz="1200" b="1" dirty="0">
                <a:solidFill>
                  <a:srgbClr val="2744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AONE Lab</a:t>
            </a:r>
            <a:endParaRPr kumimoji="1" lang="zh-CN" altLang="en-US" sz="1200" b="1" dirty="0">
              <a:solidFill>
                <a:srgbClr val="274475"/>
              </a:solidFill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08749" y="2012761"/>
            <a:ext cx="3671198" cy="401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1800" b="1" dirty="0">
                <a:solidFill>
                  <a:srgbClr val="2744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电子科大数据科学与认知计算团队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gradFill>
          <a:gsLst>
            <a:gs pos="0">
              <a:srgbClr val="27467D"/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32776" y="225518"/>
            <a:ext cx="11709294" cy="6028366"/>
            <a:chOff x="232776" y="225518"/>
            <a:chExt cx="11709294" cy="6028366"/>
          </a:xfrm>
        </p:grpSpPr>
        <p:sp>
          <p:nvSpPr>
            <p:cNvPr id="8" name="Freeform 5"/>
            <p:cNvSpPr/>
            <p:nvPr/>
          </p:nvSpPr>
          <p:spPr bwMode="auto">
            <a:xfrm>
              <a:off x="232776" y="225518"/>
              <a:ext cx="11709294" cy="6028366"/>
            </a:xfrm>
            <a:custGeom>
              <a:avLst/>
              <a:gdLst>
                <a:gd name="T0" fmla="*/ 0 w 3452"/>
                <a:gd name="T1" fmla="*/ 0 h 1776"/>
                <a:gd name="T2" fmla="*/ 3452 w 3452"/>
                <a:gd name="T3" fmla="*/ 0 h 1776"/>
                <a:gd name="T4" fmla="*/ 3452 w 3452"/>
                <a:gd name="T5" fmla="*/ 1776 h 1776"/>
                <a:gd name="T6" fmla="*/ 1795 w 3452"/>
                <a:gd name="T7" fmla="*/ 1776 h 1776"/>
                <a:gd name="T8" fmla="*/ 1775 w 3452"/>
                <a:gd name="T9" fmla="*/ 1766 h 1776"/>
                <a:gd name="T10" fmla="*/ 1745 w 3452"/>
                <a:gd name="T11" fmla="*/ 1726 h 1776"/>
                <a:gd name="T12" fmla="*/ 1707 w 3452"/>
                <a:gd name="T13" fmla="*/ 1726 h 1776"/>
                <a:gd name="T14" fmla="*/ 1676 w 3452"/>
                <a:gd name="T15" fmla="*/ 1766 h 1776"/>
                <a:gd name="T16" fmla="*/ 1657 w 3452"/>
                <a:gd name="T17" fmla="*/ 1776 h 1776"/>
                <a:gd name="T18" fmla="*/ 0 w 3452"/>
                <a:gd name="T19" fmla="*/ 1776 h 1776"/>
                <a:gd name="T20" fmla="*/ 0 w 3452"/>
                <a:gd name="T21" fmla="*/ 0 h 1776"/>
                <a:gd name="T22" fmla="*/ 0 w 3452"/>
                <a:gd name="T2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2" h="1776">
                  <a:moveTo>
                    <a:pt x="0" y="0"/>
                  </a:moveTo>
                  <a:cubicBezTo>
                    <a:pt x="3452" y="0"/>
                    <a:pt x="3452" y="0"/>
                    <a:pt x="3452" y="0"/>
                  </a:cubicBezTo>
                  <a:cubicBezTo>
                    <a:pt x="3452" y="1776"/>
                    <a:pt x="3452" y="1776"/>
                    <a:pt x="3452" y="1776"/>
                  </a:cubicBezTo>
                  <a:cubicBezTo>
                    <a:pt x="1795" y="1776"/>
                    <a:pt x="1795" y="1776"/>
                    <a:pt x="1795" y="1776"/>
                  </a:cubicBezTo>
                  <a:cubicBezTo>
                    <a:pt x="1787" y="1776"/>
                    <a:pt x="1780" y="1772"/>
                    <a:pt x="1775" y="1766"/>
                  </a:cubicBezTo>
                  <a:cubicBezTo>
                    <a:pt x="1745" y="1726"/>
                    <a:pt x="1745" y="1726"/>
                    <a:pt x="1745" y="1726"/>
                  </a:cubicBezTo>
                  <a:cubicBezTo>
                    <a:pt x="1735" y="1713"/>
                    <a:pt x="1716" y="1713"/>
                    <a:pt x="1707" y="1726"/>
                  </a:cubicBezTo>
                  <a:cubicBezTo>
                    <a:pt x="1676" y="1766"/>
                    <a:pt x="1676" y="1766"/>
                    <a:pt x="1676" y="1766"/>
                  </a:cubicBezTo>
                  <a:cubicBezTo>
                    <a:pt x="1672" y="1772"/>
                    <a:pt x="1665" y="1776"/>
                    <a:pt x="1657" y="1776"/>
                  </a:cubicBezTo>
                  <a:cubicBezTo>
                    <a:pt x="0" y="1776"/>
                    <a:pt x="0" y="1776"/>
                    <a:pt x="0" y="17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65100" dist="76200" dir="10800000" algn="r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"/>
            <p:cNvSpPr/>
            <p:nvPr/>
          </p:nvSpPr>
          <p:spPr bwMode="auto">
            <a:xfrm>
              <a:off x="232776" y="225518"/>
              <a:ext cx="11709294" cy="6028366"/>
            </a:xfrm>
            <a:custGeom>
              <a:avLst/>
              <a:gdLst>
                <a:gd name="T0" fmla="*/ 0 w 3452"/>
                <a:gd name="T1" fmla="*/ 0 h 1776"/>
                <a:gd name="T2" fmla="*/ 3452 w 3452"/>
                <a:gd name="T3" fmla="*/ 0 h 1776"/>
                <a:gd name="T4" fmla="*/ 3452 w 3452"/>
                <a:gd name="T5" fmla="*/ 1776 h 1776"/>
                <a:gd name="T6" fmla="*/ 1795 w 3452"/>
                <a:gd name="T7" fmla="*/ 1776 h 1776"/>
                <a:gd name="T8" fmla="*/ 1775 w 3452"/>
                <a:gd name="T9" fmla="*/ 1766 h 1776"/>
                <a:gd name="T10" fmla="*/ 1745 w 3452"/>
                <a:gd name="T11" fmla="*/ 1726 h 1776"/>
                <a:gd name="T12" fmla="*/ 1707 w 3452"/>
                <a:gd name="T13" fmla="*/ 1726 h 1776"/>
                <a:gd name="T14" fmla="*/ 1676 w 3452"/>
                <a:gd name="T15" fmla="*/ 1766 h 1776"/>
                <a:gd name="T16" fmla="*/ 1657 w 3452"/>
                <a:gd name="T17" fmla="*/ 1776 h 1776"/>
                <a:gd name="T18" fmla="*/ 0 w 3452"/>
                <a:gd name="T19" fmla="*/ 1776 h 1776"/>
                <a:gd name="T20" fmla="*/ 0 w 3452"/>
                <a:gd name="T21" fmla="*/ 0 h 1776"/>
                <a:gd name="T22" fmla="*/ 0 w 3452"/>
                <a:gd name="T2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2" h="1776">
                  <a:moveTo>
                    <a:pt x="0" y="0"/>
                  </a:moveTo>
                  <a:cubicBezTo>
                    <a:pt x="3452" y="0"/>
                    <a:pt x="3452" y="0"/>
                    <a:pt x="3452" y="0"/>
                  </a:cubicBezTo>
                  <a:cubicBezTo>
                    <a:pt x="3452" y="1776"/>
                    <a:pt x="3452" y="1776"/>
                    <a:pt x="3452" y="1776"/>
                  </a:cubicBezTo>
                  <a:cubicBezTo>
                    <a:pt x="1795" y="1776"/>
                    <a:pt x="1795" y="1776"/>
                    <a:pt x="1795" y="1776"/>
                  </a:cubicBezTo>
                  <a:cubicBezTo>
                    <a:pt x="1787" y="1776"/>
                    <a:pt x="1780" y="1772"/>
                    <a:pt x="1775" y="1766"/>
                  </a:cubicBezTo>
                  <a:cubicBezTo>
                    <a:pt x="1745" y="1726"/>
                    <a:pt x="1745" y="1726"/>
                    <a:pt x="1745" y="1726"/>
                  </a:cubicBezTo>
                  <a:cubicBezTo>
                    <a:pt x="1735" y="1713"/>
                    <a:pt x="1716" y="1713"/>
                    <a:pt x="1707" y="1726"/>
                  </a:cubicBezTo>
                  <a:cubicBezTo>
                    <a:pt x="1676" y="1766"/>
                    <a:pt x="1676" y="1766"/>
                    <a:pt x="1676" y="1766"/>
                  </a:cubicBezTo>
                  <a:cubicBezTo>
                    <a:pt x="1672" y="1772"/>
                    <a:pt x="1665" y="1776"/>
                    <a:pt x="1657" y="1776"/>
                  </a:cubicBezTo>
                  <a:cubicBezTo>
                    <a:pt x="0" y="1776"/>
                    <a:pt x="0" y="1776"/>
                    <a:pt x="0" y="17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52400" dist="127000" dir="2700000" algn="tl" rotWithShape="0">
                <a:srgbClr val="1A2E52">
                  <a:alpha val="1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467D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灯片编号占位符 5"/>
          <p:cNvSpPr txBox="1"/>
          <p:nvPr userDrawn="1"/>
        </p:nvSpPr>
        <p:spPr>
          <a:xfrm>
            <a:off x="11628118" y="6237923"/>
            <a:ext cx="586740" cy="696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A2025F5-56CD-47AA-9207-178EE14D9AB2}" type="slidenum">
              <a:rPr lang="zh-CN" altLang="en-US" sz="1400" smtClean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1400">
              <a:solidFill>
                <a:srgbClr val="29477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2"/>
          <p:cNvSpPr/>
          <p:nvPr userDrawn="1"/>
        </p:nvSpPr>
        <p:spPr>
          <a:xfrm>
            <a:off x="4488181" y="0"/>
            <a:ext cx="7703816" cy="6858000"/>
          </a:xfrm>
          <a:custGeom>
            <a:avLst/>
            <a:gdLst>
              <a:gd name="connsiteX0" fmla="*/ 0 w 6633524"/>
              <a:gd name="connsiteY0" fmla="*/ 0 h 6858000"/>
              <a:gd name="connsiteX1" fmla="*/ 6633524 w 6633524"/>
              <a:gd name="connsiteY1" fmla="*/ 0 h 6858000"/>
              <a:gd name="connsiteX2" fmla="*/ 6633524 w 6633524"/>
              <a:gd name="connsiteY2" fmla="*/ 6858000 h 6858000"/>
              <a:gd name="connsiteX3" fmla="*/ 0 w 6633524"/>
              <a:gd name="connsiteY3" fmla="*/ 6858000 h 6858000"/>
              <a:gd name="connsiteX4" fmla="*/ 0 w 6633524"/>
              <a:gd name="connsiteY4" fmla="*/ 0 h 6858000"/>
              <a:gd name="connsiteX0-1" fmla="*/ 2674620 w 9308144"/>
              <a:gd name="connsiteY0-2" fmla="*/ 0 h 6858000"/>
              <a:gd name="connsiteX1-3" fmla="*/ 9308144 w 9308144"/>
              <a:gd name="connsiteY1-4" fmla="*/ 0 h 6858000"/>
              <a:gd name="connsiteX2-5" fmla="*/ 9308144 w 9308144"/>
              <a:gd name="connsiteY2-6" fmla="*/ 6858000 h 6858000"/>
              <a:gd name="connsiteX3-7" fmla="*/ 0 w 9308144"/>
              <a:gd name="connsiteY3-8" fmla="*/ 6858000 h 6858000"/>
              <a:gd name="connsiteX4-9" fmla="*/ 2674620 w 9308144"/>
              <a:gd name="connsiteY4-10" fmla="*/ 0 h 6858000"/>
              <a:gd name="connsiteX0-11" fmla="*/ 3871570 w 9308144"/>
              <a:gd name="connsiteY0-12" fmla="*/ 0 h 6858000"/>
              <a:gd name="connsiteX1-13" fmla="*/ 9308144 w 9308144"/>
              <a:gd name="connsiteY1-14" fmla="*/ 0 h 6858000"/>
              <a:gd name="connsiteX2-15" fmla="*/ 9308144 w 9308144"/>
              <a:gd name="connsiteY2-16" fmla="*/ 6858000 h 6858000"/>
              <a:gd name="connsiteX3-17" fmla="*/ 0 w 9308144"/>
              <a:gd name="connsiteY3-18" fmla="*/ 6858000 h 6858000"/>
              <a:gd name="connsiteX4-19" fmla="*/ 3871570 w 9308144"/>
              <a:gd name="connsiteY4-2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308144" h="6858000">
                <a:moveTo>
                  <a:pt x="3871570" y="0"/>
                </a:moveTo>
                <a:lnTo>
                  <a:pt x="9308144" y="0"/>
                </a:lnTo>
                <a:lnTo>
                  <a:pt x="9308144" y="6858000"/>
                </a:lnTo>
                <a:lnTo>
                  <a:pt x="0" y="6858000"/>
                </a:lnTo>
                <a:lnTo>
                  <a:pt x="3871570" y="0"/>
                </a:lnTo>
                <a:close/>
              </a:path>
            </a:pathLst>
          </a:custGeom>
          <a:gradFill>
            <a:gsLst>
              <a:gs pos="92900">
                <a:srgbClr val="30466F">
                  <a:alpha val="0"/>
                </a:srgbClr>
              </a:gs>
              <a:gs pos="0">
                <a:schemeClr val="bg1">
                  <a:alpha val="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83822" y="495300"/>
            <a:ext cx="12024356" cy="6286500"/>
          </a:xfrm>
          <a:prstGeom prst="roundRect">
            <a:avLst>
              <a:gd name="adj" fmla="val 8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灯片编号占位符 8"/>
          <p:cNvSpPr txBox="1"/>
          <p:nvPr userDrawn="1"/>
        </p:nvSpPr>
        <p:spPr>
          <a:xfrm>
            <a:off x="11630367" y="6349620"/>
            <a:ext cx="586740" cy="463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A2025F5-56CD-47AA-9207-178EE14D9AB2}" type="slidenum">
              <a:rPr lang="zh-CN" altLang="en-US" sz="1400" smtClean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1400" dirty="0">
              <a:solidFill>
                <a:srgbClr val="29477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467D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300831" y="396875"/>
            <a:ext cx="11590337" cy="6064250"/>
          </a:xfrm>
          <a:custGeom>
            <a:avLst/>
            <a:gdLst>
              <a:gd name="T0" fmla="*/ 84 w 3504"/>
              <a:gd name="T1" fmla="*/ 0 h 1832"/>
              <a:gd name="T2" fmla="*/ 3419 w 3504"/>
              <a:gd name="T3" fmla="*/ 0 h 1832"/>
              <a:gd name="T4" fmla="*/ 3504 w 3504"/>
              <a:gd name="T5" fmla="*/ 85 h 1832"/>
              <a:gd name="T6" fmla="*/ 3504 w 3504"/>
              <a:gd name="T7" fmla="*/ 705 h 1832"/>
              <a:gd name="T8" fmla="*/ 3481 w 3504"/>
              <a:gd name="T9" fmla="*/ 753 h 1832"/>
              <a:gd name="T10" fmla="*/ 3346 w 3504"/>
              <a:gd name="T11" fmla="*/ 868 h 1832"/>
              <a:gd name="T12" fmla="*/ 3346 w 3504"/>
              <a:gd name="T13" fmla="*/ 964 h 1832"/>
              <a:gd name="T14" fmla="*/ 3481 w 3504"/>
              <a:gd name="T15" fmla="*/ 1079 h 1832"/>
              <a:gd name="T16" fmla="*/ 3504 w 3504"/>
              <a:gd name="T17" fmla="*/ 1127 h 1832"/>
              <a:gd name="T18" fmla="*/ 3504 w 3504"/>
              <a:gd name="T19" fmla="*/ 1747 h 1832"/>
              <a:gd name="T20" fmla="*/ 3419 w 3504"/>
              <a:gd name="T21" fmla="*/ 1832 h 1832"/>
              <a:gd name="T22" fmla="*/ 84 w 3504"/>
              <a:gd name="T23" fmla="*/ 1832 h 1832"/>
              <a:gd name="T24" fmla="*/ 0 w 3504"/>
              <a:gd name="T25" fmla="*/ 1747 h 1832"/>
              <a:gd name="T26" fmla="*/ 0 w 3504"/>
              <a:gd name="T27" fmla="*/ 85 h 1832"/>
              <a:gd name="T28" fmla="*/ 84 w 3504"/>
              <a:gd name="T29" fmla="*/ 0 h 1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04" h="1832">
                <a:moveTo>
                  <a:pt x="84" y="0"/>
                </a:moveTo>
                <a:cubicBezTo>
                  <a:pt x="3419" y="0"/>
                  <a:pt x="3419" y="0"/>
                  <a:pt x="3419" y="0"/>
                </a:cubicBezTo>
                <a:cubicBezTo>
                  <a:pt x="3466" y="0"/>
                  <a:pt x="3504" y="38"/>
                  <a:pt x="3504" y="85"/>
                </a:cubicBezTo>
                <a:cubicBezTo>
                  <a:pt x="3504" y="705"/>
                  <a:pt x="3504" y="705"/>
                  <a:pt x="3504" y="705"/>
                </a:cubicBezTo>
                <a:cubicBezTo>
                  <a:pt x="3504" y="724"/>
                  <a:pt x="3496" y="741"/>
                  <a:pt x="3481" y="753"/>
                </a:cubicBezTo>
                <a:cubicBezTo>
                  <a:pt x="3346" y="868"/>
                  <a:pt x="3346" y="868"/>
                  <a:pt x="3346" y="868"/>
                </a:cubicBezTo>
                <a:cubicBezTo>
                  <a:pt x="3316" y="893"/>
                  <a:pt x="3316" y="939"/>
                  <a:pt x="3346" y="964"/>
                </a:cubicBezTo>
                <a:cubicBezTo>
                  <a:pt x="3481" y="1079"/>
                  <a:pt x="3481" y="1079"/>
                  <a:pt x="3481" y="1079"/>
                </a:cubicBezTo>
                <a:cubicBezTo>
                  <a:pt x="3496" y="1091"/>
                  <a:pt x="3504" y="1108"/>
                  <a:pt x="3504" y="1127"/>
                </a:cubicBezTo>
                <a:cubicBezTo>
                  <a:pt x="3504" y="1747"/>
                  <a:pt x="3504" y="1747"/>
                  <a:pt x="3504" y="1747"/>
                </a:cubicBezTo>
                <a:cubicBezTo>
                  <a:pt x="3504" y="1794"/>
                  <a:pt x="3466" y="1832"/>
                  <a:pt x="3419" y="1832"/>
                </a:cubicBezTo>
                <a:cubicBezTo>
                  <a:pt x="84" y="1832"/>
                  <a:pt x="84" y="1832"/>
                  <a:pt x="84" y="1832"/>
                </a:cubicBezTo>
                <a:cubicBezTo>
                  <a:pt x="37" y="1832"/>
                  <a:pt x="0" y="1794"/>
                  <a:pt x="0" y="1747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38"/>
                  <a:pt x="37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467D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300831" y="396875"/>
            <a:ext cx="11590337" cy="6064250"/>
          </a:xfrm>
          <a:custGeom>
            <a:avLst/>
            <a:gdLst>
              <a:gd name="T0" fmla="*/ 84 w 3504"/>
              <a:gd name="T1" fmla="*/ 0 h 1832"/>
              <a:gd name="T2" fmla="*/ 3419 w 3504"/>
              <a:gd name="T3" fmla="*/ 0 h 1832"/>
              <a:gd name="T4" fmla="*/ 3504 w 3504"/>
              <a:gd name="T5" fmla="*/ 85 h 1832"/>
              <a:gd name="T6" fmla="*/ 3504 w 3504"/>
              <a:gd name="T7" fmla="*/ 705 h 1832"/>
              <a:gd name="T8" fmla="*/ 3481 w 3504"/>
              <a:gd name="T9" fmla="*/ 753 h 1832"/>
              <a:gd name="T10" fmla="*/ 3346 w 3504"/>
              <a:gd name="T11" fmla="*/ 868 h 1832"/>
              <a:gd name="T12" fmla="*/ 3346 w 3504"/>
              <a:gd name="T13" fmla="*/ 964 h 1832"/>
              <a:gd name="T14" fmla="*/ 3481 w 3504"/>
              <a:gd name="T15" fmla="*/ 1079 h 1832"/>
              <a:gd name="T16" fmla="*/ 3504 w 3504"/>
              <a:gd name="T17" fmla="*/ 1127 h 1832"/>
              <a:gd name="T18" fmla="*/ 3504 w 3504"/>
              <a:gd name="T19" fmla="*/ 1747 h 1832"/>
              <a:gd name="T20" fmla="*/ 3419 w 3504"/>
              <a:gd name="T21" fmla="*/ 1832 h 1832"/>
              <a:gd name="T22" fmla="*/ 84 w 3504"/>
              <a:gd name="T23" fmla="*/ 1832 h 1832"/>
              <a:gd name="T24" fmla="*/ 0 w 3504"/>
              <a:gd name="T25" fmla="*/ 1747 h 1832"/>
              <a:gd name="T26" fmla="*/ 0 w 3504"/>
              <a:gd name="T27" fmla="*/ 85 h 1832"/>
              <a:gd name="T28" fmla="*/ 84 w 3504"/>
              <a:gd name="T29" fmla="*/ 0 h 1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04" h="1832">
                <a:moveTo>
                  <a:pt x="84" y="0"/>
                </a:moveTo>
                <a:cubicBezTo>
                  <a:pt x="3419" y="0"/>
                  <a:pt x="3419" y="0"/>
                  <a:pt x="3419" y="0"/>
                </a:cubicBezTo>
                <a:cubicBezTo>
                  <a:pt x="3466" y="0"/>
                  <a:pt x="3504" y="38"/>
                  <a:pt x="3504" y="85"/>
                </a:cubicBezTo>
                <a:cubicBezTo>
                  <a:pt x="3504" y="705"/>
                  <a:pt x="3504" y="705"/>
                  <a:pt x="3504" y="705"/>
                </a:cubicBezTo>
                <a:cubicBezTo>
                  <a:pt x="3504" y="724"/>
                  <a:pt x="3496" y="741"/>
                  <a:pt x="3481" y="753"/>
                </a:cubicBezTo>
                <a:cubicBezTo>
                  <a:pt x="3346" y="868"/>
                  <a:pt x="3346" y="868"/>
                  <a:pt x="3346" y="868"/>
                </a:cubicBezTo>
                <a:cubicBezTo>
                  <a:pt x="3316" y="893"/>
                  <a:pt x="3316" y="939"/>
                  <a:pt x="3346" y="964"/>
                </a:cubicBezTo>
                <a:cubicBezTo>
                  <a:pt x="3481" y="1079"/>
                  <a:pt x="3481" y="1079"/>
                  <a:pt x="3481" y="1079"/>
                </a:cubicBezTo>
                <a:cubicBezTo>
                  <a:pt x="3496" y="1091"/>
                  <a:pt x="3504" y="1108"/>
                  <a:pt x="3504" y="1127"/>
                </a:cubicBezTo>
                <a:cubicBezTo>
                  <a:pt x="3504" y="1747"/>
                  <a:pt x="3504" y="1747"/>
                  <a:pt x="3504" y="1747"/>
                </a:cubicBezTo>
                <a:cubicBezTo>
                  <a:pt x="3504" y="1794"/>
                  <a:pt x="3466" y="1832"/>
                  <a:pt x="3419" y="1832"/>
                </a:cubicBezTo>
                <a:cubicBezTo>
                  <a:pt x="84" y="1832"/>
                  <a:pt x="84" y="1832"/>
                  <a:pt x="84" y="1832"/>
                </a:cubicBezTo>
                <a:cubicBezTo>
                  <a:pt x="37" y="1832"/>
                  <a:pt x="0" y="1794"/>
                  <a:pt x="0" y="1747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38"/>
                  <a:pt x="37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625A2E01-B866-4BD3-B31C-33DB99978DDE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467D"/>
            </a:gs>
            <a:gs pos="100000">
              <a:schemeClr val="accent1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0414" y="885854"/>
            <a:ext cx="117029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BLIP-2: Bootstrapping Language-Image Pre-training  with Frozen Image Encoders and Large Language Models</a:t>
            </a:r>
            <a:endParaRPr lang="zh-CN" altLang="en-US" sz="4400" b="1" dirty="0">
              <a:solidFill>
                <a:srgbClr val="29477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185332" y="6437048"/>
            <a:ext cx="611380" cy="220823"/>
            <a:chOff x="10740039" y="6392507"/>
            <a:chExt cx="833590" cy="301083"/>
          </a:xfrm>
        </p:grpSpPr>
        <p:grpSp>
          <p:nvGrpSpPr>
            <p:cNvPr id="31" name="组合 30"/>
            <p:cNvGrpSpPr/>
            <p:nvPr/>
          </p:nvGrpSpPr>
          <p:grpSpPr>
            <a:xfrm>
              <a:off x="10740039" y="6392507"/>
              <a:ext cx="297810" cy="301083"/>
              <a:chOff x="10740039" y="6392507"/>
              <a:chExt cx="297810" cy="301083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0740039" y="6392507"/>
                <a:ext cx="297810" cy="301083"/>
                <a:chOff x="10740039" y="6392507"/>
                <a:chExt cx="297810" cy="301083"/>
              </a:xfrm>
            </p:grpSpPr>
            <p:sp>
              <p:nvSpPr>
                <p:cNvPr id="10" name="椭圆 9"/>
                <p:cNvSpPr/>
                <p:nvPr/>
              </p:nvSpPr>
              <p:spPr>
                <a:xfrm flipH="1">
                  <a:off x="10740040" y="6395782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101600" dir="12600000" algn="r" rotWithShape="0">
                    <a:schemeClr val="accent1">
                      <a:lumMod val="60000"/>
                      <a:lumOff val="40000"/>
                      <a:alpha val="28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flipH="1">
                  <a:off x="10740039" y="6392507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63500" dir="2700000" algn="tl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</p:grpSp>
          <p:sp>
            <p:nvSpPr>
              <p:cNvPr id="11" name="Freeform 10"/>
              <p:cNvSpPr/>
              <p:nvPr/>
            </p:nvSpPr>
            <p:spPr bwMode="auto">
              <a:xfrm flipH="1">
                <a:off x="10780996" y="6447704"/>
                <a:ext cx="215893" cy="187413"/>
              </a:xfrm>
              <a:custGeom>
                <a:avLst/>
                <a:gdLst>
                  <a:gd name="T0" fmla="*/ 121 w 235"/>
                  <a:gd name="T1" fmla="*/ 191 h 204"/>
                  <a:gd name="T2" fmla="*/ 134 w 235"/>
                  <a:gd name="T3" fmla="*/ 204 h 204"/>
                  <a:gd name="T4" fmla="*/ 235 w 235"/>
                  <a:gd name="T5" fmla="*/ 101 h 204"/>
                  <a:gd name="T6" fmla="*/ 134 w 235"/>
                  <a:gd name="T7" fmla="*/ 0 h 204"/>
                  <a:gd name="T8" fmla="*/ 121 w 235"/>
                  <a:gd name="T9" fmla="*/ 11 h 204"/>
                  <a:gd name="T10" fmla="*/ 203 w 235"/>
                  <a:gd name="T11" fmla="*/ 92 h 204"/>
                  <a:gd name="T12" fmla="*/ 0 w 235"/>
                  <a:gd name="T13" fmla="*/ 92 h 204"/>
                  <a:gd name="T14" fmla="*/ 0 w 235"/>
                  <a:gd name="T15" fmla="*/ 109 h 204"/>
                  <a:gd name="T16" fmla="*/ 203 w 235"/>
                  <a:gd name="T17" fmla="*/ 109 h 204"/>
                  <a:gd name="T18" fmla="*/ 121 w 235"/>
                  <a:gd name="T19" fmla="*/ 19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4">
                    <a:moveTo>
                      <a:pt x="121" y="191"/>
                    </a:moveTo>
                    <a:lnTo>
                      <a:pt x="134" y="204"/>
                    </a:lnTo>
                    <a:lnTo>
                      <a:pt x="235" y="101"/>
                    </a:lnTo>
                    <a:lnTo>
                      <a:pt x="134" y="0"/>
                    </a:lnTo>
                    <a:lnTo>
                      <a:pt x="121" y="11"/>
                    </a:lnTo>
                    <a:lnTo>
                      <a:pt x="203" y="92"/>
                    </a:lnTo>
                    <a:lnTo>
                      <a:pt x="0" y="92"/>
                    </a:lnTo>
                    <a:lnTo>
                      <a:pt x="0" y="109"/>
                    </a:lnTo>
                    <a:lnTo>
                      <a:pt x="203" y="109"/>
                    </a:lnTo>
                    <a:lnTo>
                      <a:pt x="121" y="19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 rot="10800000">
              <a:off x="11275819" y="6392507"/>
              <a:ext cx="297810" cy="301083"/>
              <a:chOff x="10740039" y="6392507"/>
              <a:chExt cx="297810" cy="301083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10740039" y="6392507"/>
                <a:ext cx="297810" cy="301083"/>
                <a:chOff x="10740039" y="6392507"/>
                <a:chExt cx="297810" cy="301083"/>
              </a:xfrm>
            </p:grpSpPr>
            <p:sp>
              <p:nvSpPr>
                <p:cNvPr id="35" name="椭圆 34"/>
                <p:cNvSpPr/>
                <p:nvPr/>
              </p:nvSpPr>
              <p:spPr>
                <a:xfrm flipH="1">
                  <a:off x="10740040" y="6395782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101600" dir="12600000" algn="r" rotWithShape="0">
                    <a:schemeClr val="accent1">
                      <a:lumMod val="60000"/>
                      <a:lumOff val="40000"/>
                      <a:alpha val="28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flipH="1">
                  <a:off x="10740039" y="6392507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63500" dir="2700000" algn="tl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</p:grpSp>
          <p:sp>
            <p:nvSpPr>
              <p:cNvPr id="34" name="Freeform 10"/>
              <p:cNvSpPr/>
              <p:nvPr/>
            </p:nvSpPr>
            <p:spPr bwMode="auto">
              <a:xfrm flipH="1">
                <a:off x="10780996" y="6447704"/>
                <a:ext cx="215893" cy="187413"/>
              </a:xfrm>
              <a:custGeom>
                <a:avLst/>
                <a:gdLst>
                  <a:gd name="T0" fmla="*/ 121 w 235"/>
                  <a:gd name="T1" fmla="*/ 191 h 204"/>
                  <a:gd name="T2" fmla="*/ 134 w 235"/>
                  <a:gd name="T3" fmla="*/ 204 h 204"/>
                  <a:gd name="T4" fmla="*/ 235 w 235"/>
                  <a:gd name="T5" fmla="*/ 101 h 204"/>
                  <a:gd name="T6" fmla="*/ 134 w 235"/>
                  <a:gd name="T7" fmla="*/ 0 h 204"/>
                  <a:gd name="T8" fmla="*/ 121 w 235"/>
                  <a:gd name="T9" fmla="*/ 11 h 204"/>
                  <a:gd name="T10" fmla="*/ 203 w 235"/>
                  <a:gd name="T11" fmla="*/ 92 h 204"/>
                  <a:gd name="T12" fmla="*/ 0 w 235"/>
                  <a:gd name="T13" fmla="*/ 92 h 204"/>
                  <a:gd name="T14" fmla="*/ 0 w 235"/>
                  <a:gd name="T15" fmla="*/ 109 h 204"/>
                  <a:gd name="T16" fmla="*/ 203 w 235"/>
                  <a:gd name="T17" fmla="*/ 109 h 204"/>
                  <a:gd name="T18" fmla="*/ 121 w 235"/>
                  <a:gd name="T19" fmla="*/ 19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4">
                    <a:moveTo>
                      <a:pt x="121" y="191"/>
                    </a:moveTo>
                    <a:lnTo>
                      <a:pt x="134" y="204"/>
                    </a:lnTo>
                    <a:lnTo>
                      <a:pt x="235" y="101"/>
                    </a:lnTo>
                    <a:lnTo>
                      <a:pt x="134" y="0"/>
                    </a:lnTo>
                    <a:lnTo>
                      <a:pt x="121" y="11"/>
                    </a:lnTo>
                    <a:lnTo>
                      <a:pt x="203" y="92"/>
                    </a:lnTo>
                    <a:lnTo>
                      <a:pt x="0" y="92"/>
                    </a:lnTo>
                    <a:lnTo>
                      <a:pt x="0" y="109"/>
                    </a:lnTo>
                    <a:lnTo>
                      <a:pt x="203" y="109"/>
                    </a:lnTo>
                    <a:lnTo>
                      <a:pt x="121" y="19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2413193" y="6437048"/>
            <a:ext cx="1247915" cy="177937"/>
            <a:chOff x="4417219" y="521356"/>
            <a:chExt cx="1461482" cy="208389"/>
          </a:xfrm>
        </p:grpSpPr>
        <p:sp>
          <p:nvSpPr>
            <p:cNvPr id="48" name="任意多边形: 形状 47"/>
            <p:cNvSpPr/>
            <p:nvPr/>
          </p:nvSpPr>
          <p:spPr>
            <a:xfrm>
              <a:off x="441721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55283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68845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82407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95969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509531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23093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536655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550217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563779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773421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880" y="240665"/>
            <a:ext cx="1890273" cy="5400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BF927F-5098-D71A-4E88-B141ACA4C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0066"/>
              </p:ext>
            </p:extLst>
          </p:nvPr>
        </p:nvGraphicFramePr>
        <p:xfrm>
          <a:off x="2495359" y="3195818"/>
          <a:ext cx="7201282" cy="26345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01282">
                  <a:extLst>
                    <a:ext uri="{9D8B030D-6E8A-4147-A177-3AD203B41FA5}">
                      <a16:colId xmlns:a16="http://schemas.microsoft.com/office/drawing/2014/main" val="1340772981"/>
                    </a:ext>
                  </a:extLst>
                </a:gridCol>
              </a:tblGrid>
              <a:tr h="5797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b="1" dirty="0"/>
                        <a:t> </a:t>
                      </a:r>
                      <a:r>
                        <a:rPr lang="en-US" altLang="zh-CN" b="1" dirty="0" err="1"/>
                        <a:t>Junnan</a:t>
                      </a:r>
                      <a:r>
                        <a:rPr lang="en-US" altLang="zh-CN" b="1" dirty="0"/>
                        <a:t> Li, </a:t>
                      </a:r>
                      <a:r>
                        <a:rPr lang="en-US" altLang="zh-CN" b="1" dirty="0" err="1"/>
                        <a:t>Dongxu</a:t>
                      </a:r>
                      <a:r>
                        <a:rPr lang="en-US" altLang="zh-CN" b="1" dirty="0"/>
                        <a:t> Li, Silvio Savarese, 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Steven Hoi</a:t>
                      </a:r>
                      <a:endParaRPr lang="en-US" altLang="zh-CN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084928"/>
                  </a:ext>
                </a:extLst>
              </a:tr>
              <a:tr h="403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Salesforce AI Research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237090"/>
                  </a:ext>
                </a:extLst>
              </a:tr>
              <a:tr h="408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Publication: </a:t>
                      </a:r>
                      <a:r>
                        <a:rPr lang="en-US" altLang="zh-CN" b="0" dirty="0"/>
                        <a:t>ICML 2023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620359"/>
                  </a:ext>
                </a:extLst>
              </a:tr>
              <a:tr h="414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Topics</a:t>
                      </a:r>
                      <a:r>
                        <a:rPr lang="zh-CN" altLang="en-US" b="1" dirty="0"/>
                        <a:t>：</a:t>
                      </a:r>
                      <a:r>
                        <a:rPr lang="zh-CN" altLang="en-US" b="0" dirty="0"/>
                        <a:t>视觉语言预训练模型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078675"/>
                  </a:ext>
                </a:extLst>
              </a:tr>
              <a:tr h="414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Reporter</a:t>
                      </a:r>
                      <a:r>
                        <a:rPr lang="zh-CN" altLang="en-US" b="1" dirty="0"/>
                        <a:t>：</a:t>
                      </a:r>
                      <a:r>
                        <a:rPr lang="zh-CN" altLang="en-US" b="0" dirty="0"/>
                        <a:t>蒋培元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2789"/>
                  </a:ext>
                </a:extLst>
              </a:tr>
              <a:tr h="414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Data</a:t>
                      </a:r>
                      <a:r>
                        <a:rPr lang="zh-CN" altLang="en-US" b="1" dirty="0"/>
                        <a:t>：</a:t>
                      </a:r>
                      <a:r>
                        <a:rPr lang="en-US" altLang="zh-CN" b="0" dirty="0"/>
                        <a:t>2025.11.03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01649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C2EF-4F37-0A0D-0242-DB503EA81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EF589E6-5DC8-31C5-E605-C096F873C8BE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C0DFDF6-9732-87C6-9B2D-066FE5E673F5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20CD81C-BED1-E679-1EFE-D0838FA2D95F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AE111E-99C1-42D6-C8B8-546FFA1D14C4}"/>
              </a:ext>
            </a:extLst>
          </p:cNvPr>
          <p:cNvSpPr txBox="1"/>
          <p:nvPr/>
        </p:nvSpPr>
        <p:spPr>
          <a:xfrm>
            <a:off x="226626" y="700383"/>
            <a:ext cx="11669200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局限性</a:t>
            </a:r>
            <a:r>
              <a:rPr lang="zh-CN" altLang="en-US" dirty="0"/>
              <a:t>：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近期的 </a:t>
            </a:r>
            <a:r>
              <a:rPr lang="en-US" altLang="zh-CN" dirty="0"/>
              <a:t>LLM </a:t>
            </a:r>
            <a:r>
              <a:rPr lang="zh-CN" altLang="en-US" dirty="0"/>
              <a:t>能通过少样本学习（</a:t>
            </a:r>
            <a:r>
              <a:rPr lang="en-US" altLang="zh-CN" dirty="0"/>
              <a:t>in-context learning</a:t>
            </a:r>
            <a:r>
              <a:rPr lang="zh-CN" altLang="en-US" dirty="0"/>
              <a:t>）在上下文中学习，但在 </a:t>
            </a:r>
            <a:r>
              <a:rPr lang="en-US" altLang="zh-CN" dirty="0"/>
              <a:t>BLIP-2 </a:t>
            </a:r>
            <a:r>
              <a:rPr lang="zh-CN" altLang="en-US" dirty="0"/>
              <a:t>中未观察到在 </a:t>
            </a:r>
            <a:r>
              <a:rPr lang="en-US" altLang="zh-CN" dirty="0"/>
              <a:t>VQA </a:t>
            </a:r>
            <a:r>
              <a:rPr lang="zh-CN" altLang="en-US" dirty="0"/>
              <a:t>任务上因提供上下文示例而性能提升。作者将此归因于</a:t>
            </a:r>
            <a:r>
              <a:rPr lang="zh-CN" altLang="en-US" b="1" dirty="0"/>
              <a:t>预训练数据集</a:t>
            </a:r>
            <a:r>
              <a:rPr lang="zh-CN" altLang="en-US" dirty="0"/>
              <a:t>的限制，每个样本只包含单一的图文对，因此 </a:t>
            </a:r>
            <a:r>
              <a:rPr lang="en-US" altLang="zh-CN" dirty="0"/>
              <a:t>LLM </a:t>
            </a:r>
            <a:r>
              <a:rPr lang="zh-CN" altLang="en-US" dirty="0"/>
              <a:t>无法学习在同一序列中多个图文对之间的相关性。而在</a:t>
            </a:r>
            <a:r>
              <a:rPr lang="en-US" altLang="zh-CN" dirty="0"/>
              <a:t>Flamingo </a:t>
            </a:r>
            <a:r>
              <a:rPr lang="zh-CN" altLang="en-US" dirty="0"/>
              <a:t>中，使用含有交错的多图文对序列数据集，有助于上下文学习。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C400CA-2ECD-7EC5-B8F2-9D4A9030B43A}"/>
              </a:ext>
            </a:extLst>
          </p:cNvPr>
          <p:cNvSpPr txBox="1"/>
          <p:nvPr/>
        </p:nvSpPr>
        <p:spPr>
          <a:xfrm>
            <a:off x="218000" y="2851152"/>
            <a:ext cx="11669200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结论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/>
              <a:t>现成的预训练模型可以被高效利用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/>
              <a:t>预先的表征对齐至关重要。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/>
              <a:t>不同类型的语言模型，在不同任务上效果存在差异。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194ECF-878C-0BB7-7FAC-FDAB127FB726}"/>
              </a:ext>
            </a:extLst>
          </p:cNvPr>
          <p:cNvSpPr txBox="1"/>
          <p:nvPr/>
        </p:nvSpPr>
        <p:spPr>
          <a:xfrm>
            <a:off x="218000" y="4556555"/>
            <a:ext cx="11421835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思考：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LLM </a:t>
            </a:r>
            <a:r>
              <a:rPr lang="zh-CN" altLang="en-US" dirty="0"/>
              <a:t>的结构决定它</a:t>
            </a:r>
            <a:r>
              <a:rPr lang="zh-CN" altLang="en-US" b="1" dirty="0"/>
              <a:t>能处理什么样的指令</a:t>
            </a:r>
            <a:r>
              <a:rPr lang="zh-CN" altLang="en-US" dirty="0"/>
              <a:t>，指令类型决定它</a:t>
            </a:r>
            <a:r>
              <a:rPr lang="zh-CN" altLang="en-US" b="1" dirty="0"/>
              <a:t>能多好地发挥这些结构优势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是否可以从神经坍缩角度来看</a:t>
            </a:r>
            <a:r>
              <a:rPr lang="en-US" altLang="zh-CN" dirty="0"/>
              <a:t>BLIP-2</a:t>
            </a:r>
            <a:r>
              <a:rPr lang="zh-CN" altLang="en-US" dirty="0"/>
              <a:t>模型？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49612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F78BE-0707-5482-8E71-6D68CC266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3F9339B-2024-E430-8110-D3678FA91FC2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3D3167C-6533-8649-C3A5-39100547FC6D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F9A99A0-E8F5-548D-82A4-75365C799346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C7DC13-5477-EA24-5FA7-1B993484676F}"/>
              </a:ext>
            </a:extLst>
          </p:cNvPr>
          <p:cNvSpPr txBox="1"/>
          <p:nvPr/>
        </p:nvSpPr>
        <p:spPr>
          <a:xfrm>
            <a:off x="447062" y="693665"/>
            <a:ext cx="11669200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神经坍缩</a:t>
            </a:r>
            <a:r>
              <a:rPr lang="zh-CN" altLang="en-US" dirty="0"/>
              <a:t>：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在经典分类网络训练后期，研究者观察到一种几何规律：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/>
              <a:t>类内坍缩（</a:t>
            </a:r>
            <a:r>
              <a:rPr lang="en-US" altLang="zh-CN" dirty="0"/>
              <a:t>intra-class collapse</a:t>
            </a:r>
            <a:r>
              <a:rPr lang="zh-CN" altLang="en-US" dirty="0"/>
              <a:t>）：同类样本在最后一层的特征几乎收缩到同一个点（类中心）。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/>
              <a:t>类间对称（</a:t>
            </a:r>
            <a:r>
              <a:rPr lang="en-US" altLang="zh-CN" dirty="0"/>
              <a:t>inter-class symmetry</a:t>
            </a:r>
            <a:r>
              <a:rPr lang="zh-CN" altLang="en-US" dirty="0"/>
              <a:t>）：不同类中心在空间中呈现等角、等长分布。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/>
              <a:t>权重对齐（</a:t>
            </a:r>
            <a:r>
              <a:rPr lang="en-US" altLang="zh-CN" dirty="0"/>
              <a:t>classifier alignment</a:t>
            </a:r>
            <a:r>
              <a:rPr lang="zh-CN" altLang="en-US" dirty="0"/>
              <a:t>）：分类层的权重向量与类中心方向高度一致。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/>
              <a:t>过完备稳定（</a:t>
            </a:r>
            <a:r>
              <a:rPr lang="en-US" altLang="zh-CN" dirty="0"/>
              <a:t>feature–weight alignment</a:t>
            </a:r>
            <a:r>
              <a:rPr lang="zh-CN" altLang="en-US" dirty="0"/>
              <a:t>）：即使损失继续下降，这种几何结构仍保持稳定。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372FAC1-F976-3239-C614-9DD977743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45771"/>
              </p:ext>
            </p:extLst>
          </p:nvPr>
        </p:nvGraphicFramePr>
        <p:xfrm>
          <a:off x="531585" y="3414712"/>
          <a:ext cx="11128829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079">
                  <a:extLst>
                    <a:ext uri="{9D8B030D-6E8A-4147-A177-3AD203B41FA5}">
                      <a16:colId xmlns:a16="http://schemas.microsoft.com/office/drawing/2014/main" val="1381941450"/>
                    </a:ext>
                  </a:extLst>
                </a:gridCol>
                <a:gridCol w="4082143">
                  <a:extLst>
                    <a:ext uri="{9D8B030D-6E8A-4147-A177-3AD203B41FA5}">
                      <a16:colId xmlns:a16="http://schemas.microsoft.com/office/drawing/2014/main" val="841444645"/>
                    </a:ext>
                  </a:extLst>
                </a:gridCol>
                <a:gridCol w="4204607">
                  <a:extLst>
                    <a:ext uri="{9D8B030D-6E8A-4147-A177-3AD203B41FA5}">
                      <a16:colId xmlns:a16="http://schemas.microsoft.com/office/drawing/2014/main" val="190716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dirty="0"/>
                        <a:t>神经坍缩概念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dirty="0"/>
                        <a:t>在 </a:t>
                      </a:r>
                      <a:r>
                        <a:rPr lang="en-US" altLang="zh-CN" dirty="0"/>
                        <a:t>BLIP-2 </a:t>
                      </a:r>
                      <a:r>
                        <a:rPr lang="zh-CN" altLang="en-US" dirty="0"/>
                        <a:t>中的类比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dirty="0"/>
                        <a:t>含义 </a:t>
                      </a:r>
                      <a:r>
                        <a:rPr lang="en-US" altLang="zh-CN" dirty="0"/>
                        <a:t>/ </a:t>
                      </a:r>
                      <a:r>
                        <a:rPr lang="zh-CN" altLang="en-US" dirty="0"/>
                        <a:t>功能解释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9496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类内收缩（样本同类特征聚合）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图像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文本对在 </a:t>
                      </a:r>
                      <a:r>
                        <a:rPr lang="en-US" altLang="zh-CN" sz="1600" dirty="0"/>
                        <a:t>ITC</a:t>
                      </a:r>
                      <a:r>
                        <a:rPr lang="zh-CN" altLang="en-US" sz="1600" dirty="0"/>
                        <a:t>（对比学习）中被拉近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600" dirty="0"/>
                        <a:t>Q-Former </a:t>
                      </a:r>
                      <a:r>
                        <a:rPr lang="zh-CN" altLang="en-US" sz="1600" dirty="0"/>
                        <a:t>被训练成让同一语义的视觉特征与文本特征收敛在同一“语义点”上。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23914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类间分离（类中心正交）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不同图文对的表征被拉远（对比负样本）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在表征空间中保持区分性，防止模态混淆。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19891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权重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特征对齐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600" dirty="0"/>
                        <a:t>Q-Former </a:t>
                      </a:r>
                      <a:r>
                        <a:rPr lang="zh-CN" altLang="en-US" sz="1600" dirty="0"/>
                        <a:t>输出（视觉 </a:t>
                      </a:r>
                      <a:r>
                        <a:rPr lang="en-US" altLang="zh-CN" sz="1600" dirty="0"/>
                        <a:t>query</a:t>
                      </a:r>
                      <a:r>
                        <a:rPr lang="zh-CN" altLang="en-US" sz="1600" dirty="0"/>
                        <a:t>）与 </a:t>
                      </a:r>
                      <a:r>
                        <a:rPr lang="en-US" altLang="zh-CN" sz="1600" dirty="0"/>
                        <a:t>LLM embedding </a:t>
                      </a:r>
                      <a:r>
                        <a:rPr lang="zh-CN" altLang="en-US" sz="1600" dirty="0"/>
                        <a:t>空间投影对齐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视觉特征分布逐渐“贴合”语言 </a:t>
                      </a:r>
                      <a:r>
                        <a:rPr lang="en-US" altLang="zh-CN" sz="1600" dirty="0"/>
                        <a:t>embedding </a:t>
                      </a:r>
                      <a:r>
                        <a:rPr lang="zh-CN" altLang="en-US" sz="1600" dirty="0"/>
                        <a:t>空间的方向。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6929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坍缩后的低维子空间结构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600" dirty="0"/>
                        <a:t>Q-Former </a:t>
                      </a:r>
                      <a:r>
                        <a:rPr lang="zh-CN" altLang="en-US" sz="1600" dirty="0"/>
                        <a:t>输出维度远小于视觉编码器维度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信息瓶颈迫使模型提取“语言相关的视觉主成分”，类似坍缩到语义子空间。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9682695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5D6D196-E9AC-24EB-9674-27355B4A6544}"/>
              </a:ext>
            </a:extLst>
          </p:cNvPr>
          <p:cNvSpPr txBox="1"/>
          <p:nvPr/>
        </p:nvSpPr>
        <p:spPr>
          <a:xfrm>
            <a:off x="531585" y="5908040"/>
            <a:ext cx="11213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从“神经坍缩”角度看，</a:t>
            </a:r>
            <a:r>
              <a:rPr lang="en-US" altLang="zh-CN" b="1" dirty="0"/>
              <a:t>BLIP-2 </a:t>
            </a:r>
            <a:r>
              <a:rPr lang="zh-CN" altLang="en-US" b="1" dirty="0"/>
              <a:t>的两阶段设计本质上是在构造一种跨模态的“语义坍缩”过程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第一阶段强制视觉表征坍缩并对齐到语言语义子空间，</a:t>
            </a:r>
            <a:br>
              <a:rPr lang="zh-CN" altLang="en-US" dirty="0"/>
            </a:br>
            <a:r>
              <a:rPr lang="zh-CN" altLang="en-US" dirty="0"/>
              <a:t>第二阶段让语言模型在这个对齐子空间中进行生成。</a:t>
            </a:r>
          </a:p>
        </p:txBody>
      </p:sp>
    </p:spTree>
    <p:extLst>
      <p:ext uri="{BB962C8B-B14F-4D97-AF65-F5344CB8AC3E}">
        <p14:creationId xmlns:p14="http://schemas.microsoft.com/office/powerpoint/2010/main" val="30310886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467D"/>
            </a:gs>
            <a:gs pos="100000">
              <a:schemeClr val="accent1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6022" y="2727401"/>
            <a:ext cx="10092267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谢</a:t>
            </a:r>
            <a:r>
              <a:rPr lang="en-US" altLang="zh-CN" sz="6000" b="1" dirty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 </a:t>
            </a:r>
            <a:r>
              <a:rPr lang="zh-CN" altLang="en-US" sz="6000" b="1" dirty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谢！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1185332" y="6437048"/>
            <a:ext cx="611380" cy="220823"/>
            <a:chOff x="10740039" y="6392507"/>
            <a:chExt cx="833590" cy="301083"/>
          </a:xfrm>
        </p:grpSpPr>
        <p:grpSp>
          <p:nvGrpSpPr>
            <p:cNvPr id="31" name="组合 30"/>
            <p:cNvGrpSpPr/>
            <p:nvPr/>
          </p:nvGrpSpPr>
          <p:grpSpPr>
            <a:xfrm>
              <a:off x="10740039" y="6392507"/>
              <a:ext cx="297810" cy="301083"/>
              <a:chOff x="10740039" y="6392507"/>
              <a:chExt cx="297810" cy="301083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0740039" y="6392507"/>
                <a:ext cx="297810" cy="301083"/>
                <a:chOff x="10740039" y="6392507"/>
                <a:chExt cx="297810" cy="301083"/>
              </a:xfrm>
            </p:grpSpPr>
            <p:sp>
              <p:nvSpPr>
                <p:cNvPr id="10" name="椭圆 9"/>
                <p:cNvSpPr/>
                <p:nvPr/>
              </p:nvSpPr>
              <p:spPr>
                <a:xfrm flipH="1">
                  <a:off x="10740040" y="6395782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101600" dir="12600000" algn="r" rotWithShape="0">
                    <a:schemeClr val="accent1">
                      <a:lumMod val="60000"/>
                      <a:lumOff val="40000"/>
                      <a:alpha val="28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flipH="1">
                  <a:off x="10740039" y="6392507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63500" dir="2700000" algn="tl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</p:grpSp>
          <p:sp>
            <p:nvSpPr>
              <p:cNvPr id="11" name="Freeform 10"/>
              <p:cNvSpPr/>
              <p:nvPr/>
            </p:nvSpPr>
            <p:spPr bwMode="auto">
              <a:xfrm flipH="1">
                <a:off x="10780996" y="6447704"/>
                <a:ext cx="215893" cy="187413"/>
              </a:xfrm>
              <a:custGeom>
                <a:avLst/>
                <a:gdLst>
                  <a:gd name="T0" fmla="*/ 121 w 235"/>
                  <a:gd name="T1" fmla="*/ 191 h 204"/>
                  <a:gd name="T2" fmla="*/ 134 w 235"/>
                  <a:gd name="T3" fmla="*/ 204 h 204"/>
                  <a:gd name="T4" fmla="*/ 235 w 235"/>
                  <a:gd name="T5" fmla="*/ 101 h 204"/>
                  <a:gd name="T6" fmla="*/ 134 w 235"/>
                  <a:gd name="T7" fmla="*/ 0 h 204"/>
                  <a:gd name="T8" fmla="*/ 121 w 235"/>
                  <a:gd name="T9" fmla="*/ 11 h 204"/>
                  <a:gd name="T10" fmla="*/ 203 w 235"/>
                  <a:gd name="T11" fmla="*/ 92 h 204"/>
                  <a:gd name="T12" fmla="*/ 0 w 235"/>
                  <a:gd name="T13" fmla="*/ 92 h 204"/>
                  <a:gd name="T14" fmla="*/ 0 w 235"/>
                  <a:gd name="T15" fmla="*/ 109 h 204"/>
                  <a:gd name="T16" fmla="*/ 203 w 235"/>
                  <a:gd name="T17" fmla="*/ 109 h 204"/>
                  <a:gd name="T18" fmla="*/ 121 w 235"/>
                  <a:gd name="T19" fmla="*/ 19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4">
                    <a:moveTo>
                      <a:pt x="121" y="191"/>
                    </a:moveTo>
                    <a:lnTo>
                      <a:pt x="134" y="204"/>
                    </a:lnTo>
                    <a:lnTo>
                      <a:pt x="235" y="101"/>
                    </a:lnTo>
                    <a:lnTo>
                      <a:pt x="134" y="0"/>
                    </a:lnTo>
                    <a:lnTo>
                      <a:pt x="121" y="11"/>
                    </a:lnTo>
                    <a:lnTo>
                      <a:pt x="203" y="92"/>
                    </a:lnTo>
                    <a:lnTo>
                      <a:pt x="0" y="92"/>
                    </a:lnTo>
                    <a:lnTo>
                      <a:pt x="0" y="109"/>
                    </a:lnTo>
                    <a:lnTo>
                      <a:pt x="203" y="109"/>
                    </a:lnTo>
                    <a:lnTo>
                      <a:pt x="121" y="19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 rot="10800000">
              <a:off x="11275819" y="6392507"/>
              <a:ext cx="297810" cy="301083"/>
              <a:chOff x="10740039" y="6392507"/>
              <a:chExt cx="297810" cy="301083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10740039" y="6392507"/>
                <a:ext cx="297810" cy="301083"/>
                <a:chOff x="10740039" y="6392507"/>
                <a:chExt cx="297810" cy="301083"/>
              </a:xfrm>
            </p:grpSpPr>
            <p:sp>
              <p:nvSpPr>
                <p:cNvPr id="35" name="椭圆 34"/>
                <p:cNvSpPr/>
                <p:nvPr/>
              </p:nvSpPr>
              <p:spPr>
                <a:xfrm flipH="1">
                  <a:off x="10740040" y="6395782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101600" dir="12600000" algn="r" rotWithShape="0">
                    <a:schemeClr val="accent1">
                      <a:lumMod val="60000"/>
                      <a:lumOff val="40000"/>
                      <a:alpha val="28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flipH="1">
                  <a:off x="10740039" y="6392507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63500" dir="2700000" algn="tl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</p:grpSp>
          <p:sp>
            <p:nvSpPr>
              <p:cNvPr id="34" name="Freeform 10"/>
              <p:cNvSpPr/>
              <p:nvPr/>
            </p:nvSpPr>
            <p:spPr bwMode="auto">
              <a:xfrm flipH="1">
                <a:off x="10780996" y="6447704"/>
                <a:ext cx="215893" cy="187413"/>
              </a:xfrm>
              <a:custGeom>
                <a:avLst/>
                <a:gdLst>
                  <a:gd name="T0" fmla="*/ 121 w 235"/>
                  <a:gd name="T1" fmla="*/ 191 h 204"/>
                  <a:gd name="T2" fmla="*/ 134 w 235"/>
                  <a:gd name="T3" fmla="*/ 204 h 204"/>
                  <a:gd name="T4" fmla="*/ 235 w 235"/>
                  <a:gd name="T5" fmla="*/ 101 h 204"/>
                  <a:gd name="T6" fmla="*/ 134 w 235"/>
                  <a:gd name="T7" fmla="*/ 0 h 204"/>
                  <a:gd name="T8" fmla="*/ 121 w 235"/>
                  <a:gd name="T9" fmla="*/ 11 h 204"/>
                  <a:gd name="T10" fmla="*/ 203 w 235"/>
                  <a:gd name="T11" fmla="*/ 92 h 204"/>
                  <a:gd name="T12" fmla="*/ 0 w 235"/>
                  <a:gd name="T13" fmla="*/ 92 h 204"/>
                  <a:gd name="T14" fmla="*/ 0 w 235"/>
                  <a:gd name="T15" fmla="*/ 109 h 204"/>
                  <a:gd name="T16" fmla="*/ 203 w 235"/>
                  <a:gd name="T17" fmla="*/ 109 h 204"/>
                  <a:gd name="T18" fmla="*/ 121 w 235"/>
                  <a:gd name="T19" fmla="*/ 19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4">
                    <a:moveTo>
                      <a:pt x="121" y="191"/>
                    </a:moveTo>
                    <a:lnTo>
                      <a:pt x="134" y="204"/>
                    </a:lnTo>
                    <a:lnTo>
                      <a:pt x="235" y="101"/>
                    </a:lnTo>
                    <a:lnTo>
                      <a:pt x="134" y="0"/>
                    </a:lnTo>
                    <a:lnTo>
                      <a:pt x="121" y="11"/>
                    </a:lnTo>
                    <a:lnTo>
                      <a:pt x="203" y="92"/>
                    </a:lnTo>
                    <a:lnTo>
                      <a:pt x="0" y="92"/>
                    </a:lnTo>
                    <a:lnTo>
                      <a:pt x="0" y="109"/>
                    </a:lnTo>
                    <a:lnTo>
                      <a:pt x="203" y="109"/>
                    </a:lnTo>
                    <a:lnTo>
                      <a:pt x="121" y="19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2413193" y="6437048"/>
            <a:ext cx="1247915" cy="177937"/>
            <a:chOff x="4417219" y="521356"/>
            <a:chExt cx="1461482" cy="208389"/>
          </a:xfrm>
        </p:grpSpPr>
        <p:sp>
          <p:nvSpPr>
            <p:cNvPr id="48" name="任意多边形: 形状 47"/>
            <p:cNvSpPr/>
            <p:nvPr/>
          </p:nvSpPr>
          <p:spPr>
            <a:xfrm>
              <a:off x="441721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55283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68845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82407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95969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509531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23093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536655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550217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563779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773421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sp>
        <p:nvSpPr>
          <p:cNvPr id="12" name="任意多边形: 形状 43"/>
          <p:cNvSpPr/>
          <p:nvPr/>
        </p:nvSpPr>
        <p:spPr>
          <a:xfrm>
            <a:off x="2833370" y="1687830"/>
            <a:ext cx="236220" cy="198755"/>
          </a:xfrm>
          <a:custGeom>
            <a:avLst/>
            <a:gdLst>
              <a:gd name="connsiteX0" fmla="*/ 19072 w 174705"/>
              <a:gd name="connsiteY0" fmla="*/ 196907 h 198640"/>
              <a:gd name="connsiteX1" fmla="*/ 168384 w 174705"/>
              <a:gd name="connsiteY1" fmla="*/ 110306 h 198640"/>
              <a:gd name="connsiteX2" fmla="*/ 168384 w 174705"/>
              <a:gd name="connsiteY2" fmla="*/ 88334 h 198640"/>
              <a:gd name="connsiteX3" fmla="*/ 19072 w 174705"/>
              <a:gd name="connsiteY3" fmla="*/ 1734 h 198640"/>
              <a:gd name="connsiteX4" fmla="*/ 0 w 174705"/>
              <a:gd name="connsiteY4" fmla="*/ 12720 h 198640"/>
              <a:gd name="connsiteX5" fmla="*/ 0 w 174705"/>
              <a:gd name="connsiteY5" fmla="*/ 185921 h 198640"/>
              <a:gd name="connsiteX6" fmla="*/ 19072 w 174705"/>
              <a:gd name="connsiteY6" fmla="*/ 196907 h 1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705" h="198640">
                <a:moveTo>
                  <a:pt x="19072" y="196907"/>
                </a:moveTo>
                <a:lnTo>
                  <a:pt x="168384" y="110306"/>
                </a:lnTo>
                <a:cubicBezTo>
                  <a:pt x="176813" y="105417"/>
                  <a:pt x="176813" y="93223"/>
                  <a:pt x="168384" y="88334"/>
                </a:cubicBezTo>
                <a:lnTo>
                  <a:pt x="19072" y="1734"/>
                </a:lnTo>
                <a:cubicBezTo>
                  <a:pt x="10604" y="-3178"/>
                  <a:pt x="0" y="2930"/>
                  <a:pt x="0" y="12720"/>
                </a:cubicBezTo>
                <a:lnTo>
                  <a:pt x="0" y="185921"/>
                </a:lnTo>
                <a:cubicBezTo>
                  <a:pt x="0" y="195710"/>
                  <a:pt x="10604" y="201819"/>
                  <a:pt x="19072" y="19690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880" y="240665"/>
            <a:ext cx="1890273" cy="5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85AC7-547B-50A6-3826-56AF8601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CB431B8-6465-6AB9-4F8D-D409B22833C8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背景介绍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2C37E6-798E-CCDD-8650-7E7DC72B6892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D595279-26B0-34F2-29CF-08D0BB46CEE2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6422A9-9B0C-FECC-C79E-D355EF55299C}"/>
              </a:ext>
            </a:extLst>
          </p:cNvPr>
          <p:cNvSpPr txBox="1"/>
          <p:nvPr/>
        </p:nvSpPr>
        <p:spPr>
          <a:xfrm>
            <a:off x="267540" y="685453"/>
            <a:ext cx="705556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视觉</a:t>
            </a:r>
            <a:r>
              <a:rPr lang="en-US" altLang="zh-CN" dirty="0"/>
              <a:t>-</a:t>
            </a:r>
            <a:r>
              <a:rPr lang="zh-CN" altLang="en-US" dirty="0"/>
              <a:t>语言预训练（</a:t>
            </a:r>
            <a:r>
              <a:rPr lang="en-US" altLang="zh-CN" dirty="0"/>
              <a:t>Vision-Language Pre-training, VLP</a:t>
            </a:r>
            <a:r>
              <a:rPr lang="zh-CN" altLang="en-US" dirty="0"/>
              <a:t>）的目标是学习多模态基础模型，以在多种视觉与语言任务上获得更优的性能。</a:t>
            </a:r>
            <a:endParaRPr lang="en-US" altLang="zh-CN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CBEB45-EDEB-2F6F-31D5-C0B788E0D4A2}"/>
              </a:ext>
            </a:extLst>
          </p:cNvPr>
          <p:cNvGrpSpPr/>
          <p:nvPr/>
        </p:nvGrpSpPr>
        <p:grpSpPr>
          <a:xfrm>
            <a:off x="255069" y="6217044"/>
            <a:ext cx="11657232" cy="585030"/>
            <a:chOff x="-26114" y="2747018"/>
            <a:chExt cx="9136247" cy="58503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FB12DA9-C28B-47AE-E218-0C6D01DC4FFA}"/>
                </a:ext>
              </a:extLst>
            </p:cNvPr>
            <p:cNvSpPr/>
            <p:nvPr/>
          </p:nvSpPr>
          <p:spPr>
            <a:xfrm>
              <a:off x="-26114" y="2747018"/>
              <a:ext cx="9126473" cy="58503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tIns="0" bIns="54000" anchor="t" anchorCtr="1">
              <a:noAutofit/>
            </a:bodyPr>
            <a:lstStyle/>
            <a:p>
              <a:pPr algn="ctr" defTabSz="767695">
                <a:defRPr/>
              </a:pPr>
              <a:endParaRPr lang="zh-CN" altLang="en-US" sz="3200" b="1" kern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C094B59-3B86-8C17-1788-923B2E54186C}"/>
                </a:ext>
              </a:extLst>
            </p:cNvPr>
            <p:cNvSpPr txBox="1"/>
            <p:nvPr/>
          </p:nvSpPr>
          <p:spPr>
            <a:xfrm>
              <a:off x="-16340" y="2776886"/>
              <a:ext cx="91264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利用现成单模态模型来构建</a:t>
              </a:r>
              <a:r>
                <a:rPr lang="en-US" altLang="zh-CN" sz="320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VLP</a:t>
              </a:r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模型的挑战：跨模态对齐难</a:t>
              </a:r>
              <a:endParaRPr lang="zh-CN" altLang="en-US" sz="3200" b="1" kern="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34BD7E9-93F3-7917-BD3A-D3D9459ED225}"/>
              </a:ext>
            </a:extLst>
          </p:cNvPr>
          <p:cNvSpPr txBox="1"/>
          <p:nvPr/>
        </p:nvSpPr>
        <p:spPr>
          <a:xfrm>
            <a:off x="373763" y="2456383"/>
            <a:ext cx="346895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输入</a:t>
            </a:r>
            <a:r>
              <a:rPr lang="zh-CN" altLang="en-US" dirty="0"/>
              <a:t>：图像、文本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输出</a:t>
            </a:r>
            <a:r>
              <a:rPr lang="zh-CN" altLang="en-US" dirty="0"/>
              <a:t>：输出形式取决于下游任务</a:t>
            </a:r>
            <a:endParaRPr lang="en-US" altLang="zh-CN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65EE7FF-8C12-1C87-2A19-7E85F692D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69445"/>
              </p:ext>
            </p:extLst>
          </p:nvPr>
        </p:nvGraphicFramePr>
        <p:xfrm>
          <a:off x="3842721" y="2116863"/>
          <a:ext cx="80695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1688812169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3087411718"/>
                    </a:ext>
                  </a:extLst>
                </a:gridCol>
                <a:gridCol w="4732020">
                  <a:extLst>
                    <a:ext uri="{9D8B030D-6E8A-4147-A177-3AD203B41FA5}">
                      <a16:colId xmlns:a16="http://schemas.microsoft.com/office/drawing/2014/main" val="3953360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任务形式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模型输出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任务描述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230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图文对比学习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相似度得分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让匹配的图文对在表征空间拉近，不匹配远离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8514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图像描述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文本序列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在给定图像条件下生成文本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67517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图文匹配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文本或分类结果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/>
                        <a:t>让模型判断一对图文是否“匹配”或“不匹配”，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52546339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4C1A8C9-A1D2-34B3-E90B-C1E96F18EA52}"/>
              </a:ext>
            </a:extLst>
          </p:cNvPr>
          <p:cNvSpPr txBox="1"/>
          <p:nvPr/>
        </p:nvSpPr>
        <p:spPr>
          <a:xfrm>
            <a:off x="279699" y="4401617"/>
            <a:ext cx="11387648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VLP</a:t>
            </a:r>
            <a:r>
              <a:rPr lang="zh-CN" altLang="en-US" dirty="0"/>
              <a:t>模型规模不断扩大，端到端训练时需要同时更新图像编码器和语言模型的参数，训练昂贵且低效。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问题</a:t>
            </a:r>
            <a:r>
              <a:rPr lang="zh-CN" altLang="en-US" dirty="0"/>
              <a:t>：</a:t>
            </a:r>
            <a:r>
              <a:rPr lang="zh-CN" altLang="en-US" b="1" dirty="0"/>
              <a:t>如何在不牺牲性能的前提下，大幅降低视觉语言模型的预训练成本？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设想</a:t>
            </a:r>
            <a:r>
              <a:rPr lang="zh-CN" altLang="en-US" dirty="0"/>
              <a:t>：</a:t>
            </a:r>
            <a:r>
              <a:rPr lang="zh-CN" altLang="en-US" b="1" dirty="0"/>
              <a:t>是否可以直接利用冻结的预训练视觉与语言模型，在不重新训练它们的情况下建立跨模态联系？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557515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CB00E-B3A9-1171-4EBE-C4EA63039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46FD783-6DF1-ABE3-2988-B1AE980D45E5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相关工作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8266A92-61B6-928B-7F5D-84B8CFE2D5D5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86E3DD0-5DA1-F954-4D2F-B34F2E661BE0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3861668-CD0D-4269-F3CF-6D7AD20B43D1}"/>
              </a:ext>
            </a:extLst>
          </p:cNvPr>
          <p:cNvGrpSpPr/>
          <p:nvPr/>
        </p:nvGrpSpPr>
        <p:grpSpPr>
          <a:xfrm>
            <a:off x="255069" y="6217044"/>
            <a:ext cx="11657232" cy="585030"/>
            <a:chOff x="-26114" y="2747018"/>
            <a:chExt cx="9136247" cy="5850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D64CDC7-48B9-F443-A6C0-A0C3049BD1FB}"/>
                </a:ext>
              </a:extLst>
            </p:cNvPr>
            <p:cNvSpPr/>
            <p:nvPr/>
          </p:nvSpPr>
          <p:spPr>
            <a:xfrm>
              <a:off x="-26114" y="2747018"/>
              <a:ext cx="9126473" cy="58503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tIns="0" bIns="54000" anchor="t" anchorCtr="1">
              <a:noAutofit/>
            </a:bodyPr>
            <a:lstStyle/>
            <a:p>
              <a:pPr algn="ctr" defTabSz="767695">
                <a:defRPr/>
              </a:pPr>
              <a:endParaRPr lang="zh-CN" altLang="en-US" sz="3200" b="1" kern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82ADAC-4649-C071-021C-03A94499BBA0}"/>
                </a:ext>
              </a:extLst>
            </p:cNvPr>
            <p:cNvSpPr txBox="1"/>
            <p:nvPr/>
          </p:nvSpPr>
          <p:spPr>
            <a:xfrm>
              <a:off x="-16340" y="2776886"/>
              <a:ext cx="91264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200" b="1" kern="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BLIP-2 </a:t>
              </a:r>
              <a:r>
                <a:rPr lang="zh-CN" altLang="en-US" sz="3200" b="1" kern="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使用 </a:t>
              </a:r>
              <a:r>
                <a:rPr lang="en-US" altLang="zh-CN" sz="3200" b="1" kern="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Q-Former</a:t>
              </a:r>
              <a:r>
                <a:rPr lang="zh-CN" altLang="en-US" sz="3200" b="1" kern="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实现高质量视觉</a:t>
              </a:r>
              <a:r>
                <a:rPr lang="en-US" altLang="zh-CN" sz="3200" b="1" kern="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</a:t>
              </a:r>
              <a:r>
                <a:rPr lang="zh-CN" altLang="en-US" sz="3200" b="1" kern="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语言对齐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87EC43E-3133-C18D-F124-88DA9236EDB3}"/>
              </a:ext>
            </a:extLst>
          </p:cNvPr>
          <p:cNvSpPr txBox="1"/>
          <p:nvPr/>
        </p:nvSpPr>
        <p:spPr>
          <a:xfrm>
            <a:off x="169158" y="995542"/>
            <a:ext cx="11974000" cy="4850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/>
              <a:t>1.</a:t>
            </a:r>
            <a:r>
              <a:rPr lang="zh-CN" altLang="en-US" sz="1600" b="1" dirty="0"/>
              <a:t>冻结图像编码器</a:t>
            </a:r>
            <a:r>
              <a:rPr lang="zh-CN" altLang="en-US" sz="1600" dirty="0"/>
              <a:t>：早期工作采用冻结的目标检测器来提取视觉特征（</a:t>
            </a:r>
            <a:r>
              <a:rPr lang="en-US" altLang="zh-CN" sz="1600" dirty="0"/>
              <a:t>UNITER; Oscar; </a:t>
            </a:r>
            <a:r>
              <a:rPr lang="en-US" altLang="zh-CN" sz="1600" dirty="0" err="1"/>
              <a:t>Vinvl</a:t>
            </a:r>
            <a:r>
              <a:rPr lang="zh-CN" altLang="en-US" sz="1600" dirty="0"/>
              <a:t>）；近期的 </a:t>
            </a:r>
            <a:r>
              <a:rPr lang="en-US" altLang="zh-CN" sz="1600" dirty="0" err="1"/>
              <a:t>LiT</a:t>
            </a:r>
            <a:r>
              <a:rPr lang="zh-CN" altLang="en-US" sz="1600" dirty="0"/>
              <a:t> 则在 </a:t>
            </a:r>
            <a:r>
              <a:rPr lang="en-US" altLang="zh-CN" sz="1600" dirty="0"/>
              <a:t>CLIP </a:t>
            </a:r>
            <a:r>
              <a:rPr lang="zh-CN" altLang="en-US" sz="1600" dirty="0"/>
              <a:t>的预训练中使用冻结的预训练图像编码器。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en-US" altLang="zh-CN" sz="1600" b="1" dirty="0"/>
              <a:t>2.</a:t>
            </a:r>
            <a:r>
              <a:rPr lang="zh-CN" altLang="en-US" sz="1600" b="1" dirty="0"/>
              <a:t>冻结语言模型</a:t>
            </a:r>
            <a:r>
              <a:rPr lang="zh-CN" altLang="en-US" sz="1600" dirty="0"/>
              <a:t>：利用</a:t>
            </a:r>
            <a:r>
              <a:rPr lang="en-US" altLang="zh-CN" sz="1600" dirty="0"/>
              <a:t>LLMs</a:t>
            </a:r>
            <a:r>
              <a:rPr lang="zh-CN" altLang="en-US" sz="1600" dirty="0"/>
              <a:t>的知识来完成视觉到语言的生成任务（</a:t>
            </a:r>
            <a:r>
              <a:rPr lang="en-US" altLang="zh-CN" sz="1600" dirty="0"/>
              <a:t>Frozen; Flamingo; </a:t>
            </a:r>
            <a:r>
              <a:rPr lang="en-US" altLang="zh-CN" sz="1600" dirty="0" err="1"/>
              <a:t>Visualgpt</a:t>
            </a:r>
            <a:r>
              <a:rPr lang="en-US" altLang="zh-CN" sz="1600" dirty="0"/>
              <a:t>; PNP-VQA</a:t>
            </a:r>
            <a:r>
              <a:rPr lang="zh-CN" altLang="en-US" sz="1600" dirty="0"/>
              <a:t>）。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关键挑战在于</a:t>
            </a:r>
            <a:r>
              <a:rPr lang="zh-CN" altLang="en-US" sz="1600" b="1" dirty="0"/>
              <a:t>如何将视觉特征对齐到文本空间（</a:t>
            </a:r>
            <a:r>
              <a:rPr lang="en-US" altLang="zh-CN" sz="1600" b="1" dirty="0"/>
              <a:t>text space</a:t>
            </a:r>
            <a:r>
              <a:rPr lang="zh-CN" altLang="en-US" sz="1600" b="1" dirty="0"/>
              <a:t>）中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一些解决方法：</a:t>
            </a:r>
            <a:r>
              <a:rPr lang="en-US" altLang="zh-CN" sz="1600" b="1" dirty="0"/>
              <a:t> 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zh-CN" sz="1600" b="1" dirty="0"/>
              <a:t>Frozen </a:t>
            </a:r>
            <a:r>
              <a:rPr lang="zh-CN" altLang="en-US" sz="1600" dirty="0"/>
              <a:t>对图像编码器进行微调，使其输出可直接作为</a:t>
            </a:r>
            <a:r>
              <a:rPr lang="en-US" altLang="zh-CN" sz="1600" dirty="0"/>
              <a:t>LLM</a:t>
            </a:r>
            <a:r>
              <a:rPr lang="zh-CN" altLang="en-US" sz="1600" dirty="0"/>
              <a:t>的软提示使用；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b="1" dirty="0"/>
              <a:t>Flamingo </a:t>
            </a:r>
            <a:r>
              <a:rPr lang="zh-CN" altLang="en-US" sz="1600" dirty="0"/>
              <a:t>在</a:t>
            </a:r>
            <a:r>
              <a:rPr lang="en-US" altLang="zh-CN" sz="1600" dirty="0"/>
              <a:t>LLM</a:t>
            </a:r>
            <a:r>
              <a:rPr lang="zh-CN" altLang="en-US" sz="1600" dirty="0"/>
              <a:t>内部插入新的交叉注意力层以注入视觉特征，并在数十亿图文对上预训练这些新层。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b="1" dirty="0"/>
              <a:t>存在的问题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两种方法都采用</a:t>
            </a:r>
            <a:r>
              <a:rPr lang="zh-CN" altLang="en-US" sz="1600" b="1" dirty="0"/>
              <a:t>语言建模损失，而语言建模损失 ≠ 有效的对齐方式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“</a:t>
            </a:r>
            <a:r>
              <a:rPr lang="en-US" altLang="zh-CN" sz="1600" dirty="0"/>
              <a:t>We show [that] an image-to-text generation loss is insufficient to bridge the modality gap.</a:t>
            </a:r>
            <a:r>
              <a:rPr lang="zh-CN" altLang="en-US" sz="1600" dirty="0"/>
              <a:t>”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526781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551BD-6EE3-62F1-41FE-054EEA5E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2DC116F-ABC3-41F9-CA67-AD52848793DB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2D2FB67-0B84-3A09-CA0B-7E5271CB392A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4DF9DEC-9679-CD70-8A93-F2FA750524F0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670670-D3DD-D44E-632E-BDD93BBE6A45}"/>
              </a:ext>
            </a:extLst>
          </p:cNvPr>
          <p:cNvSpPr txBox="1"/>
          <p:nvPr/>
        </p:nvSpPr>
        <p:spPr>
          <a:xfrm>
            <a:off x="169158" y="575970"/>
            <a:ext cx="11902526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方法描述：</a:t>
            </a:r>
            <a:endParaRPr lang="en-US" altLang="zh-CN" b="1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BLIP-2</a:t>
            </a:r>
            <a:r>
              <a:rPr lang="zh-CN" altLang="en-US" dirty="0"/>
              <a:t>，通过冻结的单模态预训练模型实现</a:t>
            </a:r>
            <a:r>
              <a:rPr lang="zh-CN" altLang="en-US" b="1" dirty="0"/>
              <a:t>自举式训练（</a:t>
            </a:r>
            <a:r>
              <a:rPr lang="en-US" altLang="zh-CN" b="1" dirty="0"/>
              <a:t>bootstrapping</a:t>
            </a:r>
            <a:r>
              <a:rPr lang="zh-CN" altLang="en-US" b="1" dirty="0"/>
              <a:t>）</a:t>
            </a:r>
            <a:r>
              <a:rPr lang="zh-CN" altLang="en-US" dirty="0"/>
              <a:t>；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通过两阶段的预训练实现跨模态对齐：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b="1" dirty="0"/>
              <a:t>视觉</a:t>
            </a:r>
            <a:r>
              <a:rPr lang="en-US" altLang="zh-CN" b="1" dirty="0"/>
              <a:t>-</a:t>
            </a:r>
            <a:r>
              <a:rPr lang="zh-CN" altLang="en-US" b="1" dirty="0"/>
              <a:t>语言表示学习阶段</a:t>
            </a:r>
            <a:r>
              <a:rPr lang="zh-CN" altLang="en-US" dirty="0"/>
              <a:t>（使用冻结的图像编码器）；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/>
              <a:t>视觉到语言生成学习阶段</a:t>
            </a:r>
            <a:r>
              <a:rPr lang="zh-CN" altLang="en-US" dirty="0"/>
              <a:t>（使用冻结的大型语言模型 </a:t>
            </a:r>
            <a:r>
              <a:rPr lang="en-US" altLang="zh-CN" dirty="0"/>
              <a:t>LLM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118C16-7AE5-704C-F26D-8B1029CFF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67" y="3020063"/>
            <a:ext cx="10286032" cy="31242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4EDF5C3-C8CF-CBB9-8D8D-B90887243706}"/>
              </a:ext>
            </a:extLst>
          </p:cNvPr>
          <p:cNvSpPr/>
          <p:nvPr/>
        </p:nvSpPr>
        <p:spPr>
          <a:xfrm>
            <a:off x="3215639" y="4438904"/>
            <a:ext cx="3432811" cy="360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88C4AA-2ADF-FEA4-2D31-4F70A4FDBDC1}"/>
              </a:ext>
            </a:extLst>
          </p:cNvPr>
          <p:cNvSpPr txBox="1"/>
          <p:nvPr/>
        </p:nvSpPr>
        <p:spPr>
          <a:xfrm>
            <a:off x="4451984" y="4743212"/>
            <a:ext cx="960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Shared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D835D2-FD82-ED46-D922-D771932FFE22}"/>
              </a:ext>
            </a:extLst>
          </p:cNvPr>
          <p:cNvSpPr txBox="1"/>
          <p:nvPr/>
        </p:nvSpPr>
        <p:spPr>
          <a:xfrm>
            <a:off x="3215639" y="5133514"/>
            <a:ext cx="1163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32</a:t>
            </a:r>
            <a:r>
              <a:rPr lang="zh-CN" altLang="en-US" sz="1600" b="1" dirty="0">
                <a:solidFill>
                  <a:srgbClr val="C00000"/>
                </a:solidFill>
              </a:rPr>
              <a:t>个</a:t>
            </a:r>
            <a:r>
              <a:rPr lang="en-US" altLang="zh-CN" sz="1600" b="1" dirty="0">
                <a:solidFill>
                  <a:srgbClr val="C00000"/>
                </a:solidFill>
              </a:rPr>
              <a:t>768d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B313DDE-3AE9-FB37-FEE9-E0D3E95DF9CC}"/>
              </a:ext>
            </a:extLst>
          </p:cNvPr>
          <p:cNvSpPr/>
          <p:nvPr/>
        </p:nvSpPr>
        <p:spPr>
          <a:xfrm>
            <a:off x="3352799" y="3301221"/>
            <a:ext cx="872491" cy="360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0B6A03-2FAF-E1CE-7512-86DF6BF9699C}"/>
              </a:ext>
            </a:extLst>
          </p:cNvPr>
          <p:cNvSpPr txBox="1"/>
          <p:nvPr/>
        </p:nvSpPr>
        <p:spPr>
          <a:xfrm>
            <a:off x="3471480" y="2991365"/>
            <a:ext cx="652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ITM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BD3EE9-2AD1-CEF5-DF8C-BE588C83F70F}"/>
              </a:ext>
            </a:extLst>
          </p:cNvPr>
          <p:cNvSpPr txBox="1"/>
          <p:nvPr/>
        </p:nvSpPr>
        <p:spPr>
          <a:xfrm>
            <a:off x="5885724" y="3014288"/>
            <a:ext cx="6522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ITG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01A9E2F-3AEA-8592-72E4-A77F3D177E87}"/>
              </a:ext>
            </a:extLst>
          </p:cNvPr>
          <p:cNvSpPr txBox="1"/>
          <p:nvPr/>
        </p:nvSpPr>
        <p:spPr>
          <a:xfrm>
            <a:off x="4659437" y="3160642"/>
            <a:ext cx="545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ITC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845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F2677-CBBB-01EA-3211-49C91F514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2EC47B9-A937-4AC9-56A9-1BE224BFD227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570D0E6-BE1A-2425-482D-85FF4E322086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7D23280-0B92-8EB4-7D0B-3935C9C51FA8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86375-D440-5C28-7ABE-638BBE6C70C7}"/>
              </a:ext>
            </a:extLst>
          </p:cNvPr>
          <p:cNvSpPr txBox="1"/>
          <p:nvPr/>
        </p:nvSpPr>
        <p:spPr>
          <a:xfrm>
            <a:off x="169158" y="790197"/>
            <a:ext cx="11902526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从冻结的大型语言模型中自举视觉到语言的生成学习：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27AFF1-9742-06E6-2721-A1A6EC92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5" y="1418840"/>
            <a:ext cx="10757135" cy="3749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837A32-60FC-E998-313C-FCC1851AB1B7}"/>
              </a:ext>
            </a:extLst>
          </p:cNvPr>
          <p:cNvSpPr txBox="1"/>
          <p:nvPr/>
        </p:nvSpPr>
        <p:spPr>
          <a:xfrm>
            <a:off x="403625" y="5464042"/>
            <a:ext cx="1138475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由于 </a:t>
            </a:r>
            <a:r>
              <a:rPr lang="en-US" altLang="zh-CN" dirty="0"/>
              <a:t>Q-Former </a:t>
            </a:r>
            <a:r>
              <a:rPr lang="zh-CN" altLang="en-US" dirty="0"/>
              <a:t>已在前一阶段学会提取“对语言有用的视觉信息”，它实际上充当了一个</a:t>
            </a:r>
            <a:r>
              <a:rPr lang="zh-CN" altLang="en-US" b="1" dirty="0"/>
              <a:t>信息瓶颈</a:t>
            </a:r>
            <a:r>
              <a:rPr lang="zh-CN" altLang="en-US" dirty="0"/>
              <a:t>只向 </a:t>
            </a:r>
            <a:r>
              <a:rPr lang="en-US" altLang="zh-CN" dirty="0"/>
              <a:t>LLM </a:t>
            </a:r>
            <a:r>
              <a:rPr lang="zh-CN" altLang="en-US" dirty="0"/>
              <a:t>提供最有用的视觉特征，同时过滤掉无关信息。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D23B96-BA47-C9E2-04E4-D0C0E3DA37D2}"/>
              </a:ext>
            </a:extLst>
          </p:cNvPr>
          <p:cNvSpPr/>
          <p:nvPr/>
        </p:nvSpPr>
        <p:spPr>
          <a:xfrm>
            <a:off x="7452359" y="1808382"/>
            <a:ext cx="3134361" cy="457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6755DA-5FBB-E756-12E2-CAC554C5E20E}"/>
              </a:ext>
            </a:extLst>
          </p:cNvPr>
          <p:cNvSpPr/>
          <p:nvPr/>
        </p:nvSpPr>
        <p:spPr>
          <a:xfrm>
            <a:off x="7447278" y="3328783"/>
            <a:ext cx="3134361" cy="457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AD06E8-D77E-A9F1-4806-B1C981385D5F}"/>
              </a:ext>
            </a:extLst>
          </p:cNvPr>
          <p:cNvSpPr txBox="1"/>
          <p:nvPr/>
        </p:nvSpPr>
        <p:spPr>
          <a:xfrm>
            <a:off x="8451850" y="2288830"/>
            <a:ext cx="267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Decoder-based LLMs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30014A-63C8-4419-5D1C-7A198F60B8FA}"/>
              </a:ext>
            </a:extLst>
          </p:cNvPr>
          <p:cNvSpPr txBox="1"/>
          <p:nvPr/>
        </p:nvSpPr>
        <p:spPr>
          <a:xfrm>
            <a:off x="9067798" y="3801473"/>
            <a:ext cx="37353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Encoder-decoder-based LLMs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2E4959-BC38-3A7B-38A4-0525CBF9EA39}"/>
              </a:ext>
            </a:extLst>
          </p:cNvPr>
          <p:cNvSpPr/>
          <p:nvPr/>
        </p:nvSpPr>
        <p:spPr>
          <a:xfrm>
            <a:off x="7407275" y="3844290"/>
            <a:ext cx="1736725" cy="457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63E430-2B46-4A55-3C8C-3359D31E391C}"/>
              </a:ext>
            </a:extLst>
          </p:cNvPr>
          <p:cNvSpPr/>
          <p:nvPr/>
        </p:nvSpPr>
        <p:spPr>
          <a:xfrm>
            <a:off x="8199435" y="2990229"/>
            <a:ext cx="2382204" cy="291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5022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B3F1-5A91-0606-7A37-F9FA88B2F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A708D06-859A-1370-CF47-30CB16E6778C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9344631-E383-F54C-A4FA-6904E2FE84C9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47DA34D-93F7-EB99-1DCF-B392F56DEFED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AD021D-A521-C8C6-4568-9CD61597A87D}"/>
              </a:ext>
            </a:extLst>
          </p:cNvPr>
          <p:cNvSpPr txBox="1"/>
          <p:nvPr/>
        </p:nvSpPr>
        <p:spPr>
          <a:xfrm>
            <a:off x="218000" y="700383"/>
            <a:ext cx="11669200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训练数据集</a:t>
            </a:r>
            <a:r>
              <a:rPr lang="zh-CN" altLang="en-US" dirty="0"/>
              <a:t>：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BLIP </a:t>
            </a:r>
            <a:r>
              <a:rPr lang="zh-CN" altLang="en-US" dirty="0"/>
              <a:t>中使用的</a:t>
            </a:r>
            <a:r>
              <a:rPr lang="en-US" altLang="zh-CN" dirty="0"/>
              <a:t>1.29 </a:t>
            </a:r>
            <a:r>
              <a:rPr lang="zh-CN" altLang="en-US" dirty="0"/>
              <a:t>亿张图像（</a:t>
            </a:r>
            <a:r>
              <a:rPr lang="en-US" altLang="zh-CN" dirty="0"/>
              <a:t>129M</a:t>
            </a:r>
            <a:r>
              <a:rPr lang="zh-CN" altLang="en-US" dirty="0"/>
              <a:t>）包括：</a:t>
            </a:r>
            <a:r>
              <a:rPr lang="en-US" altLang="zh-CN" dirty="0"/>
              <a:t>COCO </a:t>
            </a:r>
            <a:r>
              <a:rPr lang="zh-CN" altLang="en-US" dirty="0"/>
              <a:t>、</a:t>
            </a:r>
            <a:r>
              <a:rPr lang="en-US" altLang="zh-CN" dirty="0"/>
              <a:t>Visual Genome </a:t>
            </a:r>
            <a:r>
              <a:rPr lang="zh-CN" altLang="en-US" dirty="0"/>
              <a:t>、</a:t>
            </a:r>
            <a:r>
              <a:rPr lang="en-US" altLang="zh-CN" dirty="0"/>
              <a:t>CC3M </a:t>
            </a:r>
            <a:r>
              <a:rPr lang="zh-CN" altLang="en-US" dirty="0"/>
              <a:t>、</a:t>
            </a:r>
            <a:r>
              <a:rPr lang="en-US" altLang="zh-CN" dirty="0"/>
              <a:t>CC12M </a:t>
            </a:r>
            <a:r>
              <a:rPr lang="zh-CN" altLang="en-US" dirty="0"/>
              <a:t>、</a:t>
            </a:r>
            <a:r>
              <a:rPr lang="en-US" altLang="zh-CN" dirty="0"/>
              <a:t>SBU;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来自 </a:t>
            </a:r>
            <a:r>
              <a:rPr lang="en-US" altLang="zh-CN" dirty="0"/>
              <a:t>LAION400M (Schuhmann et al., 2021) </a:t>
            </a:r>
            <a:r>
              <a:rPr lang="zh-CN" altLang="en-US" dirty="0"/>
              <a:t>的 </a:t>
            </a:r>
            <a:r>
              <a:rPr lang="en-US" altLang="zh-CN" dirty="0"/>
              <a:t>1.15 </a:t>
            </a:r>
            <a:r>
              <a:rPr lang="zh-CN" altLang="en-US" dirty="0"/>
              <a:t>亿张网页图像。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采用 </a:t>
            </a:r>
            <a:r>
              <a:rPr lang="en-US" altLang="zh-CN" dirty="0" err="1"/>
              <a:t>CapFilt</a:t>
            </a:r>
            <a:r>
              <a:rPr lang="en-US" altLang="zh-CN" dirty="0"/>
              <a:t> (Li et al., 2022) </a:t>
            </a:r>
            <a:r>
              <a:rPr lang="zh-CN" altLang="en-US" dirty="0"/>
              <a:t>方法为网页图像生成合成字幕：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使用 </a:t>
            </a:r>
            <a:r>
              <a:rPr lang="en-US" altLang="zh-CN" b="1" dirty="0"/>
              <a:t>BLIP-large captioning model</a:t>
            </a:r>
            <a:r>
              <a:rPr lang="en-US" altLang="zh-CN" dirty="0"/>
              <a:t> </a:t>
            </a:r>
            <a:r>
              <a:rPr lang="zh-CN" altLang="en-US" dirty="0"/>
              <a:t>为每张图像生成 </a:t>
            </a:r>
            <a:r>
              <a:rPr lang="en-US" altLang="zh-CN" dirty="0"/>
              <a:t>10 </a:t>
            </a:r>
            <a:r>
              <a:rPr lang="zh-CN" altLang="en-US" dirty="0"/>
              <a:t>条字幕；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使用 </a:t>
            </a:r>
            <a:r>
              <a:rPr lang="en-US" altLang="zh-CN" b="1" dirty="0"/>
              <a:t>CLIP </a:t>
            </a:r>
            <a:r>
              <a:rPr lang="en-US" altLang="zh-CN" b="1" dirty="0" err="1"/>
              <a:t>ViT</a:t>
            </a:r>
            <a:r>
              <a:rPr lang="en-US" altLang="zh-CN" b="1" dirty="0"/>
              <a:t>-L/14</a:t>
            </a:r>
            <a:r>
              <a:rPr lang="zh-CN" altLang="en-US" dirty="0"/>
              <a:t> 计算图文相似度，对合成字幕与原始网页字幕进行排序；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保留排名前两条字幕作为训练数据，并在每次训练步骤中随机采样其中一条。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FF1014-F1C1-E9F7-CF38-A988DB1294EA}"/>
              </a:ext>
            </a:extLst>
          </p:cNvPr>
          <p:cNvSpPr txBox="1"/>
          <p:nvPr/>
        </p:nvSpPr>
        <p:spPr>
          <a:xfrm>
            <a:off x="225514" y="3682148"/>
            <a:ext cx="11669200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预训练模型</a:t>
            </a:r>
            <a:r>
              <a:rPr lang="zh-CN" altLang="en-US" dirty="0"/>
              <a:t>：</a:t>
            </a:r>
          </a:p>
          <a:p>
            <a:pPr algn="just">
              <a:lnSpc>
                <a:spcPct val="150000"/>
              </a:lnSpc>
            </a:pPr>
            <a:r>
              <a:rPr lang="en-US" altLang="zh-CN" dirty="0"/>
              <a:t>Vison</a:t>
            </a:r>
            <a:r>
              <a:rPr lang="zh-CN" altLang="en-US" dirty="0"/>
              <a:t>：</a:t>
            </a:r>
            <a:r>
              <a:rPr lang="en-US" altLang="zh-CN" dirty="0"/>
              <a:t>CLIP</a:t>
            </a:r>
            <a:r>
              <a:rPr lang="zh-CN" altLang="en-US" dirty="0"/>
              <a:t>的 </a:t>
            </a:r>
            <a:r>
              <a:rPr lang="en-US" altLang="zh-CN" dirty="0"/>
              <a:t>VIT-L/14</a:t>
            </a:r>
            <a:r>
              <a:rPr lang="zh-CN" altLang="en-US" dirty="0"/>
              <a:t>（</a:t>
            </a:r>
            <a:r>
              <a:rPr lang="en-US" altLang="zh-CN" dirty="0"/>
              <a:t>Radford et al., 2021</a:t>
            </a:r>
            <a:r>
              <a:rPr lang="zh-CN" altLang="en-US" dirty="0"/>
              <a:t>）和 </a:t>
            </a:r>
            <a:r>
              <a:rPr lang="en-US" altLang="zh-CN" dirty="0"/>
              <a:t>EVA-CLIP </a:t>
            </a:r>
            <a:r>
              <a:rPr lang="zh-CN" altLang="en-US" dirty="0"/>
              <a:t>的 </a:t>
            </a:r>
            <a:r>
              <a:rPr lang="en-US" altLang="zh-CN" dirty="0" err="1"/>
              <a:t>ViT</a:t>
            </a:r>
            <a:r>
              <a:rPr lang="en-US" altLang="zh-CN" dirty="0"/>
              <a:t>-g/14</a:t>
            </a:r>
            <a:r>
              <a:rPr lang="zh-CN" altLang="en-US" dirty="0"/>
              <a:t>（</a:t>
            </a:r>
            <a:r>
              <a:rPr lang="en-US" altLang="zh-CN" dirty="0"/>
              <a:t>Fang et al., 2022</a:t>
            </a:r>
            <a:r>
              <a:rPr lang="zh-CN" altLang="en-US" dirty="0"/>
              <a:t>）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去掉了 </a:t>
            </a:r>
            <a:r>
              <a:rPr lang="en-US" altLang="zh-CN" b="1" dirty="0" err="1">
                <a:solidFill>
                  <a:srgbClr val="FF0000"/>
                </a:solidFill>
              </a:rPr>
              <a:t>ViT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的最后一层</a:t>
            </a:r>
            <a:r>
              <a:rPr lang="zh-CN" altLang="en-US" dirty="0">
                <a:solidFill>
                  <a:srgbClr val="FF0000"/>
                </a:solidFill>
              </a:rPr>
              <a:t>，仅使用倒数第二层的输出特征？</a:t>
            </a:r>
            <a:endParaRPr lang="en-US" altLang="zh-CN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/>
              <a:t>LLM</a:t>
            </a:r>
            <a:r>
              <a:rPr lang="zh-CN" altLang="en-US" dirty="0"/>
              <a:t>：解码式，如</a:t>
            </a:r>
            <a:r>
              <a:rPr lang="en-US" altLang="zh-CN" dirty="0"/>
              <a:t>OPT </a:t>
            </a:r>
            <a:r>
              <a:rPr lang="zh-CN" altLang="en-US" dirty="0"/>
              <a:t>系列（</a:t>
            </a:r>
            <a:r>
              <a:rPr lang="en-US" altLang="zh-CN" dirty="0"/>
              <a:t>Zhang et al., 2022</a:t>
            </a:r>
            <a:r>
              <a:rPr lang="zh-CN" altLang="en-US" dirty="0"/>
              <a:t>）；编码器</a:t>
            </a:r>
            <a:r>
              <a:rPr lang="en-US" altLang="zh-CN" dirty="0"/>
              <a:t>–</a:t>
            </a:r>
            <a:r>
              <a:rPr lang="zh-CN" altLang="en-US" dirty="0"/>
              <a:t>解码器式 ：</a:t>
            </a:r>
            <a:r>
              <a:rPr lang="en-US" altLang="zh-CN" dirty="0"/>
              <a:t>FlanT5 </a:t>
            </a:r>
            <a:r>
              <a:rPr lang="zh-CN" altLang="en-US" dirty="0"/>
              <a:t>系列（</a:t>
            </a:r>
            <a:r>
              <a:rPr lang="en-US" altLang="zh-CN" dirty="0"/>
              <a:t>Chung et al., 2022</a:t>
            </a:r>
            <a:r>
              <a:rPr lang="zh-CN" altLang="en-US" dirty="0"/>
              <a:t>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76855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2378-D901-AEBF-45DE-95EA784C7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A37A7EC-AA4F-7C47-721D-2116174655B9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1C55BC8-6F17-A4E8-3AC4-663C2182CFA6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210A114-24A9-AA6B-B893-435128B46E99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5AAC97-1FF5-42B6-14D5-095251C5D980}"/>
              </a:ext>
            </a:extLst>
          </p:cNvPr>
          <p:cNvSpPr txBox="1"/>
          <p:nvPr/>
        </p:nvSpPr>
        <p:spPr>
          <a:xfrm>
            <a:off x="1181206" y="670515"/>
            <a:ext cx="10296118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预训练设置</a:t>
            </a:r>
            <a:r>
              <a:rPr lang="zh-CN" altLang="en-US" dirty="0"/>
              <a:t>：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第一阶段训练 </a:t>
            </a:r>
            <a:r>
              <a:rPr lang="en-US" altLang="zh-CN" dirty="0"/>
              <a:t>250k </a:t>
            </a:r>
            <a:r>
              <a:rPr lang="zh-CN" altLang="en-US" dirty="0"/>
              <a:t>步，第二阶段训练 </a:t>
            </a:r>
            <a:r>
              <a:rPr lang="en-US" altLang="zh-CN" dirty="0"/>
              <a:t>80k </a:t>
            </a:r>
            <a:r>
              <a:rPr lang="zh-CN" altLang="en-US" dirty="0"/>
              <a:t>步。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在第一阶段，</a:t>
            </a:r>
            <a:r>
              <a:rPr lang="en-US" altLang="zh-CN" dirty="0" err="1"/>
              <a:t>ViT</a:t>
            </a:r>
            <a:r>
              <a:rPr lang="en-US" altLang="zh-CN" dirty="0"/>
              <a:t>-L/</a:t>
            </a:r>
            <a:r>
              <a:rPr lang="en-US" altLang="zh-CN" dirty="0" err="1"/>
              <a:t>ViT</a:t>
            </a:r>
            <a:r>
              <a:rPr lang="en-US" altLang="zh-CN" dirty="0"/>
              <a:t>-g </a:t>
            </a:r>
            <a:r>
              <a:rPr lang="zh-CN" altLang="en-US" dirty="0"/>
              <a:t>的批大小分别为 </a:t>
            </a:r>
            <a:r>
              <a:rPr lang="en-US" altLang="zh-CN" dirty="0"/>
              <a:t>2320 / 1680</a:t>
            </a:r>
            <a:r>
              <a:rPr lang="zh-CN" altLang="en-US" dirty="0"/>
              <a:t>；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第二阶段，</a:t>
            </a:r>
            <a:r>
              <a:rPr lang="en-US" altLang="zh-CN" dirty="0"/>
              <a:t>OPT/FlanT5 </a:t>
            </a:r>
            <a:r>
              <a:rPr lang="zh-CN" altLang="en-US" dirty="0"/>
              <a:t>的批大小分别为 </a:t>
            </a:r>
            <a:r>
              <a:rPr lang="en-US" altLang="zh-CN" dirty="0"/>
              <a:t>1920 / 1520</a:t>
            </a:r>
            <a:r>
              <a:rPr lang="zh-CN" altLang="en-US" dirty="0"/>
              <a:t>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在模型主体被冻结的情况下，在一台配有 </a:t>
            </a:r>
            <a:r>
              <a:rPr lang="en-US" altLang="zh-CN" dirty="0"/>
              <a:t>16×A100</a:t>
            </a:r>
            <a:r>
              <a:rPr lang="zh-CN" altLang="en-US" dirty="0"/>
              <a:t>（</a:t>
            </a:r>
            <a:r>
              <a:rPr lang="en-US" altLang="zh-CN" dirty="0"/>
              <a:t>40G</a:t>
            </a:r>
            <a:r>
              <a:rPr lang="zh-CN" altLang="en-US" dirty="0"/>
              <a:t>）</a:t>
            </a:r>
            <a:r>
              <a:rPr lang="en-US" altLang="zh-CN" dirty="0"/>
              <a:t>GPU </a:t>
            </a:r>
            <a:r>
              <a:rPr lang="zh-CN" altLang="en-US" dirty="0"/>
              <a:t>的机器上，使用 </a:t>
            </a:r>
            <a:r>
              <a:rPr lang="en-US" altLang="zh-CN" dirty="0" err="1"/>
              <a:t>ViT</a:t>
            </a:r>
            <a:r>
              <a:rPr lang="en-US" altLang="zh-CN" dirty="0"/>
              <a:t>-g + FlanT5-XXL </a:t>
            </a:r>
            <a:r>
              <a:rPr lang="zh-CN" altLang="en-US" dirty="0"/>
              <a:t>的最大模型，第一阶段训练耗时 </a:t>
            </a:r>
            <a:r>
              <a:rPr lang="en-US" altLang="zh-CN" dirty="0"/>
              <a:t>&lt; 6 </a:t>
            </a:r>
            <a:r>
              <a:rPr lang="zh-CN" altLang="en-US" dirty="0"/>
              <a:t>天，第二阶段 </a:t>
            </a:r>
            <a:r>
              <a:rPr lang="en-US" altLang="zh-CN" dirty="0"/>
              <a:t>&lt; 3 </a:t>
            </a:r>
            <a:r>
              <a:rPr lang="zh-CN" altLang="en-US" dirty="0"/>
              <a:t>天。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21F711-0A63-291B-4791-BA716920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06" y="3682148"/>
            <a:ext cx="9829588" cy="27465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7C7035B-9842-BBEC-7EE0-448697EFCC2C}"/>
              </a:ext>
            </a:extLst>
          </p:cNvPr>
          <p:cNvSpPr/>
          <p:nvPr/>
        </p:nvSpPr>
        <p:spPr>
          <a:xfrm>
            <a:off x="3692106" y="3965060"/>
            <a:ext cx="879894" cy="457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840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9E5A-32E1-F2DF-24C1-BA69D490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0CE9954-2C39-7B85-79EC-B342669BF58F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D52531F-9643-8E60-1D14-0A6241DFA683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1741A91-266F-8736-80BC-D38CD24310F2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0DD1DF-667B-6F29-8F34-CDBF32077EBB}"/>
              </a:ext>
            </a:extLst>
          </p:cNvPr>
          <p:cNvSpPr txBox="1"/>
          <p:nvPr/>
        </p:nvSpPr>
        <p:spPr>
          <a:xfrm>
            <a:off x="226626" y="700383"/>
            <a:ext cx="1166920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BLIP-2 </a:t>
            </a:r>
            <a:r>
              <a:rPr lang="zh-CN" altLang="en-US" dirty="0"/>
              <a:t>有效地使大型语言模型（</a:t>
            </a:r>
            <a:r>
              <a:rPr lang="en-US" altLang="zh-CN" dirty="0"/>
              <a:t>LLM</a:t>
            </a:r>
            <a:r>
              <a:rPr lang="zh-CN" altLang="en-US" dirty="0"/>
              <a:t>）具备理解图像的能力，同时保留其遵循文本提示的能力，使得能够通过文本指令来控制图像到文本的生成。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85C762-248E-D1F8-0E7B-2A0EC5898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4" y="1916814"/>
            <a:ext cx="5681592" cy="36599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4EECB1-35CB-FD7A-DDC6-36BC92B9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56" y="2530993"/>
            <a:ext cx="6239432" cy="31451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166DF5-2938-165F-E8C6-EEB7BD79428B}"/>
              </a:ext>
            </a:extLst>
          </p:cNvPr>
          <p:cNvSpPr txBox="1"/>
          <p:nvPr/>
        </p:nvSpPr>
        <p:spPr>
          <a:xfrm>
            <a:off x="6061226" y="1664878"/>
            <a:ext cx="615029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BLIP-2</a:t>
            </a:r>
            <a:r>
              <a:rPr lang="zh-CN" altLang="en-US" dirty="0"/>
              <a:t>在 </a:t>
            </a:r>
            <a:r>
              <a:rPr lang="en-US" altLang="zh-CN" dirty="0"/>
              <a:t>OK-VQA</a:t>
            </a:r>
            <a:r>
              <a:rPr lang="zh-CN" altLang="en-US" dirty="0"/>
              <a:t>数据集上性能略低于 </a:t>
            </a:r>
            <a:r>
              <a:rPr lang="en-US" altLang="zh-CN" dirty="0"/>
              <a:t>Flamingo-80B</a:t>
            </a:r>
            <a:r>
              <a:rPr lang="zh-CN" altLang="en-US" dirty="0"/>
              <a:t>，原因可能是 </a:t>
            </a:r>
            <a:r>
              <a:rPr lang="en-US" altLang="zh-CN" dirty="0"/>
              <a:t>OK-VQA </a:t>
            </a:r>
            <a:r>
              <a:rPr lang="zh-CN" altLang="en-US" dirty="0"/>
              <a:t>更依赖开放世界知识而非视觉理解。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BDA121-F04D-5FA5-1C0E-65FCD5744E0A}"/>
              </a:ext>
            </a:extLst>
          </p:cNvPr>
          <p:cNvSpPr txBox="1"/>
          <p:nvPr/>
        </p:nvSpPr>
        <p:spPr>
          <a:xfrm>
            <a:off x="1973715" y="5776860"/>
            <a:ext cx="8556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结论</a:t>
            </a:r>
            <a:r>
              <a:rPr lang="zh-CN" altLang="en-US" dirty="0"/>
              <a:t>：性能差异不仅来自模型规模，还来自解码方式（架构差异）与指令调优特性。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BCDF461-57D8-4D93-6408-DB96DDF29971}"/>
              </a:ext>
            </a:extLst>
          </p:cNvPr>
          <p:cNvGrpSpPr/>
          <p:nvPr/>
        </p:nvGrpSpPr>
        <p:grpSpPr>
          <a:xfrm>
            <a:off x="255069" y="6217044"/>
            <a:ext cx="11657232" cy="585030"/>
            <a:chOff x="-26114" y="2747018"/>
            <a:chExt cx="9136247" cy="58503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7FDE341-F6E9-A34D-4A37-DD9A011C1760}"/>
                </a:ext>
              </a:extLst>
            </p:cNvPr>
            <p:cNvSpPr/>
            <p:nvPr/>
          </p:nvSpPr>
          <p:spPr>
            <a:xfrm>
              <a:off x="-26114" y="2747018"/>
              <a:ext cx="9126473" cy="58503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tIns="0" bIns="54000" anchor="t" anchorCtr="1">
              <a:noAutofit/>
            </a:bodyPr>
            <a:lstStyle/>
            <a:p>
              <a:pPr algn="ctr" defTabSz="767695">
                <a:defRPr/>
              </a:pPr>
              <a:endParaRPr lang="zh-CN" altLang="en-US" sz="3200" b="1" kern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549EDF0-036E-46BD-8FA2-58C98F84614D}"/>
                </a:ext>
              </a:extLst>
            </p:cNvPr>
            <p:cNvSpPr txBox="1"/>
            <p:nvPr/>
          </p:nvSpPr>
          <p:spPr>
            <a:xfrm>
              <a:off x="-16340" y="2776886"/>
              <a:ext cx="91264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200" b="1" kern="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BLIP-2</a:t>
              </a:r>
              <a:r>
                <a:rPr lang="zh-CN" altLang="en-US" sz="3200" b="1" kern="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是一种通用、快速且高效的视觉语言预训练方法</a:t>
              </a: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E8BF4B7-E86D-AC56-E0BE-C85BF1CA1A1D}"/>
              </a:ext>
            </a:extLst>
          </p:cNvPr>
          <p:cNvCxnSpPr>
            <a:cxnSpLocks/>
          </p:cNvCxnSpPr>
          <p:nvPr/>
        </p:nvCxnSpPr>
        <p:spPr>
          <a:xfrm>
            <a:off x="6880860" y="5036613"/>
            <a:ext cx="6400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01E6EE8-E497-FE80-3C81-FD5893307569}"/>
              </a:ext>
            </a:extLst>
          </p:cNvPr>
          <p:cNvCxnSpPr>
            <a:cxnSpLocks/>
          </p:cNvCxnSpPr>
          <p:nvPr/>
        </p:nvCxnSpPr>
        <p:spPr>
          <a:xfrm>
            <a:off x="6886956" y="4856781"/>
            <a:ext cx="504444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7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DF108-720C-51A7-6F7F-DA11C456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301C9B3-71FC-B1B9-0277-C0FC95502E61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395445B-BFE6-60B2-6CB9-8A1CEC116A88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FBAA624-FE3E-8275-D6D0-7B40E4F44AA7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77CB55-0906-E6DB-6655-98BD06CAC413}"/>
              </a:ext>
            </a:extLst>
          </p:cNvPr>
          <p:cNvSpPr txBox="1"/>
          <p:nvPr/>
        </p:nvSpPr>
        <p:spPr>
          <a:xfrm>
            <a:off x="226626" y="700383"/>
            <a:ext cx="116692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表征学习阶段的影响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12FF7D-0D47-D0D2-5DAF-8BFFAEA34F54}"/>
              </a:ext>
            </a:extLst>
          </p:cNvPr>
          <p:cNvSpPr txBox="1"/>
          <p:nvPr/>
        </p:nvSpPr>
        <p:spPr>
          <a:xfrm>
            <a:off x="243743" y="5079794"/>
            <a:ext cx="5411244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结论</a:t>
            </a:r>
            <a:r>
              <a:rPr lang="zh-CN" altLang="en-US" dirty="0"/>
              <a:t>：该阶段的功能是让 </a:t>
            </a:r>
            <a:r>
              <a:rPr lang="en-US" altLang="zh-CN" dirty="0"/>
              <a:t>Q-Former </a:t>
            </a:r>
            <a:r>
              <a:rPr lang="zh-CN" altLang="en-US" dirty="0"/>
              <a:t>学会将视觉特征与语言特征对齐，从而减轻第二阶段中 </a:t>
            </a:r>
            <a:r>
              <a:rPr lang="en-US" altLang="zh-CN" dirty="0"/>
              <a:t>LLM </a:t>
            </a:r>
            <a:r>
              <a:rPr lang="zh-CN" altLang="en-US" dirty="0"/>
              <a:t>的跨模态对齐负担。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FA2772-856B-185A-2311-46F9FE5C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0" y="1223600"/>
            <a:ext cx="4619048" cy="32857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7A7284-94EC-FFF0-BCB1-6D3608B1C900}"/>
              </a:ext>
            </a:extLst>
          </p:cNvPr>
          <p:cNvSpPr/>
          <p:nvPr/>
        </p:nvSpPr>
        <p:spPr>
          <a:xfrm>
            <a:off x="2067141" y="1285875"/>
            <a:ext cx="523659" cy="17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DEB2FE-1C30-D1BB-7192-FEC7316086A6}"/>
              </a:ext>
            </a:extLst>
          </p:cNvPr>
          <p:cNvSpPr/>
          <p:nvPr/>
        </p:nvSpPr>
        <p:spPr>
          <a:xfrm>
            <a:off x="4280751" y="1285874"/>
            <a:ext cx="563664" cy="171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5DBA9D-B899-994B-3EBE-808F83C4B2A0}"/>
              </a:ext>
            </a:extLst>
          </p:cNvPr>
          <p:cNvSpPr txBox="1"/>
          <p:nvPr/>
        </p:nvSpPr>
        <p:spPr>
          <a:xfrm>
            <a:off x="1708575" y="2346922"/>
            <a:ext cx="1240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灾难性遗忘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CE2747-F65A-AD4E-CB2E-763AC5A1FC22}"/>
              </a:ext>
            </a:extLst>
          </p:cNvPr>
          <p:cNvSpPr txBox="1"/>
          <p:nvPr/>
        </p:nvSpPr>
        <p:spPr>
          <a:xfrm>
            <a:off x="3903135" y="2027423"/>
            <a:ext cx="1115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弥合困难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A4D25EC-238E-2EAB-6540-212B3119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439" y="797335"/>
            <a:ext cx="4561905" cy="384761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9FBBFE6-56DF-F2C9-3E01-65F64D4A5FC2}"/>
              </a:ext>
            </a:extLst>
          </p:cNvPr>
          <p:cNvSpPr txBox="1"/>
          <p:nvPr/>
        </p:nvSpPr>
        <p:spPr>
          <a:xfrm>
            <a:off x="6478439" y="5043209"/>
            <a:ext cx="5010466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为了提取更与问题相关的图像特征，将问题 </a:t>
            </a:r>
            <a:r>
              <a:rPr lang="en-US" altLang="zh-CN" dirty="0"/>
              <a:t>token </a:t>
            </a:r>
            <a:r>
              <a:rPr lang="zh-CN" altLang="en-US" dirty="0"/>
              <a:t>输入 </a:t>
            </a:r>
            <a:r>
              <a:rPr lang="en-US" altLang="zh-CN" dirty="0"/>
              <a:t>Q-former</a:t>
            </a:r>
            <a:r>
              <a:rPr lang="zh-CN" altLang="en-US" dirty="0"/>
              <a:t>，从而引导</a:t>
            </a:r>
            <a:r>
              <a:rPr lang="en-US" altLang="zh-CN" dirty="0"/>
              <a:t>Q-former</a:t>
            </a:r>
            <a:r>
              <a:rPr lang="zh-CN" altLang="en-US" dirty="0"/>
              <a:t>聚焦在更有信息量的图像区域。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C339CC3-07E6-1475-84D2-299245439252}"/>
              </a:ext>
            </a:extLst>
          </p:cNvPr>
          <p:cNvCxnSpPr>
            <a:cxnSpLocks/>
          </p:cNvCxnSpPr>
          <p:nvPr/>
        </p:nvCxnSpPr>
        <p:spPr>
          <a:xfrm>
            <a:off x="7564591" y="2528871"/>
            <a:ext cx="645959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6992BC5-9A6C-78DA-83EF-5368AC5B69F5}"/>
              </a:ext>
            </a:extLst>
          </p:cNvPr>
          <p:cNvCxnSpPr>
            <a:cxnSpLocks/>
          </p:cNvCxnSpPr>
          <p:nvPr/>
        </p:nvCxnSpPr>
        <p:spPr>
          <a:xfrm>
            <a:off x="7564591" y="2726991"/>
            <a:ext cx="550709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21632A1-0BAE-7404-A7A8-975F230C1803}"/>
              </a:ext>
            </a:extLst>
          </p:cNvPr>
          <p:cNvSpPr txBox="1"/>
          <p:nvPr/>
        </p:nvSpPr>
        <p:spPr>
          <a:xfrm>
            <a:off x="6935256" y="3125247"/>
            <a:ext cx="2360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从预定义选项集中选择答案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099DFFA-9217-85D8-BF49-399944C22663}"/>
              </a:ext>
            </a:extLst>
          </p:cNvPr>
          <p:cNvSpPr txBox="1"/>
          <p:nvPr/>
        </p:nvSpPr>
        <p:spPr>
          <a:xfrm>
            <a:off x="8834199" y="1295426"/>
            <a:ext cx="2002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自由生成任意语言文本</a:t>
            </a:r>
          </a:p>
        </p:txBody>
      </p:sp>
    </p:spTree>
    <p:extLst>
      <p:ext uri="{BB962C8B-B14F-4D97-AF65-F5344CB8AC3E}">
        <p14:creationId xmlns:p14="http://schemas.microsoft.com/office/powerpoint/2010/main" val="348353217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TA4LCJoZGlkIjoiOWIzNmY1ZTJhNWE5YmM5YzkxYTNlMTExMzNhYjJkZTEiLCJ1c2VyQ291bnQiOjF9"/>
  <p:tag name="KSO_WPP_MARK_KEY" val="9012bfe6-d30a-49b7-9efa-5a88e4aedcc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5igtzj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9524</TotalTime>
  <Words>2758</Words>
  <Application>Microsoft Office PowerPoint</Application>
  <PresentationFormat>宽屏</PresentationFormat>
  <Paragraphs>202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楷体</vt:lpstr>
      <vt:lpstr>微软雅黑</vt:lpstr>
      <vt:lpstr>Calibri</vt:lpstr>
      <vt:lpstr>Wingdings</vt:lpstr>
      <vt:lpstr>Arial</vt:lpstr>
      <vt:lpstr>华文楷体</vt:lpstr>
      <vt:lpstr>仿宋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A2888</dc:creator>
  <cp:lastModifiedBy>培元 蒋</cp:lastModifiedBy>
  <cp:revision>455</cp:revision>
  <dcterms:created xsi:type="dcterms:W3CDTF">2024-10-07T09:01:00Z</dcterms:created>
  <dcterms:modified xsi:type="dcterms:W3CDTF">2025-11-03T13:48:29Z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v1.0_mb_9hxzXSa7XHQTR28DEPlr7A==</vt:lpwstr>
  </property>
  <property fmtid="{D5CDD505-2E9C-101B-9397-08002B2CF9AE}" pid="4" name="ICV">
    <vt:lpwstr>A2B7DE6AC1634D199EDF5F3CE9386EDB_13</vt:lpwstr>
  </property>
</Properties>
</file>